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amp;ehk=Gkgf4IJOM3Ym8" ContentType="image/jpe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37"/>
  </p:notesMasterIdLst>
  <p:handoutMasterIdLst>
    <p:handoutMasterId r:id="rId38"/>
  </p:handoutMasterIdLst>
  <p:sldIdLst>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3" r:id="rId34"/>
    <p:sldId id="301" r:id="rId35"/>
    <p:sldId id="302" r:id="rId3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3"/>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86"/>
    <p:restoredTop sz="88828" autoAdjust="0"/>
  </p:normalViewPr>
  <p:slideViewPr>
    <p:cSldViewPr snapToGrid="0" snapToObjects="1">
      <p:cViewPr varScale="1">
        <p:scale>
          <a:sx n="51" d="100"/>
          <a:sy n="51" d="100"/>
        </p:scale>
        <p:origin x="90" y="444"/>
      </p:cViewPr>
      <p:guideLst/>
    </p:cSldViewPr>
  </p:slideViewPr>
  <p:notesTextViewPr>
    <p:cViewPr>
      <p:scale>
        <a:sx n="1" d="1"/>
        <a:sy n="1" d="1"/>
      </p:scale>
      <p:origin x="0" y="0"/>
    </p:cViewPr>
  </p:notesTextViewPr>
  <p:notesViewPr>
    <p:cSldViewPr snapToGrid="0" snapToObjects="1">
      <p:cViewPr varScale="1">
        <p:scale>
          <a:sx n="132" d="100"/>
          <a:sy n="132" d="100"/>
        </p:scale>
        <p:origin x="483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897D883-E832-2346-B587-08DF6348E263}" type="datetimeFigureOut">
              <a:rPr lang="en-US"/>
              <a:pPr>
                <a:defRPr/>
              </a:pPr>
              <a:t>9/23/2017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3671D5D-06CF-5645-A757-A4BD242A259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78641AB-8896-2D4C-9DF8-5173B215ED2A}" type="datetimeFigureOut">
              <a:rPr lang="en-US"/>
              <a:pPr>
                <a:defRPr/>
              </a:pPr>
              <a:t>9/23/2017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F10E134-862A-8E4B-A266-49476BE2FDF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 us design a bot to help our mars mission</a:t>
            </a:r>
          </a:p>
        </p:txBody>
      </p:sp>
      <p:sp>
        <p:nvSpPr>
          <p:cNvPr id="4" name="Slide Number Placeholder 3"/>
          <p:cNvSpPr>
            <a:spLocks noGrp="1"/>
          </p:cNvSpPr>
          <p:nvPr>
            <p:ph type="sldNum" sz="quarter" idx="10"/>
          </p:nvPr>
        </p:nvSpPr>
        <p:spPr/>
        <p:txBody>
          <a:bodyPr/>
          <a:lstStyle/>
          <a:p>
            <a:pPr>
              <a:defRPr/>
            </a:pPr>
            <a:fld id="{AF10E134-862A-8E4B-A266-49476BE2FDF7}" type="slidenum">
              <a:rPr lang="en-US" smtClean="0"/>
              <a:pPr>
                <a:defRPr/>
              </a:pPr>
              <a:t>1</a:t>
            </a:fld>
            <a:endParaRPr lang="en-US"/>
          </a:p>
        </p:txBody>
      </p:sp>
    </p:spTree>
    <p:extLst>
      <p:ext uri="{BB962C8B-B14F-4D97-AF65-F5344CB8AC3E}">
        <p14:creationId xmlns:p14="http://schemas.microsoft.com/office/powerpoint/2010/main" val="442503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Project Murphy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9/23/2017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2174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44648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 One that connects to users at a slightly more personal level.</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9/23/2017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13949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2652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5419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4115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75147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232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7885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9/23/2017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8606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9/23/2017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52640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9/23/2017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84123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9/23/2017 8:58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9</a:t>
            </a:fld>
            <a:endParaRPr lang="en-US" sz="1800" kern="0" dirty="0">
              <a:solidFill>
                <a:sysClr val="windowText" lastClr="000000"/>
              </a:solidFill>
            </a:endParaRPr>
          </a:p>
        </p:txBody>
      </p:sp>
    </p:spTree>
    <p:extLst>
      <p:ext uri="{BB962C8B-B14F-4D97-AF65-F5344CB8AC3E}">
        <p14:creationId xmlns:p14="http://schemas.microsoft.com/office/powerpoint/2010/main" val="146590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751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9/23/2017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41726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9/23/2017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87835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12950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customXml" Target="../../customXml/item5.xml"/><Relationship Id="rId7" Type="http://schemas.openxmlformats.org/officeDocument/2006/relationships/image" Target="../media/image11.png"/><Relationship Id="rId2" Type="http://schemas.openxmlformats.org/officeDocument/2006/relationships/customXml" Target="../../customXml/item1.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customXml" Target="../../customXml/item3.xml"/><Relationship Id="rId4" Type="http://schemas.openxmlformats.org/officeDocument/2006/relationships/customXml" Target="../../customXml/item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22290" y="163513"/>
            <a:ext cx="11563319"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125358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EECEB-A6FD-AC4A-9972-1D10C65FFB79}" type="datetimeFigureOut">
              <a:rPr lang="en-US"/>
              <a:pPr>
                <a:defRPr/>
              </a:pPr>
              <a:t>9/23/2017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2A9275-A87B-4F4F-86C9-E3A0D9D4E975}" type="slidenum">
              <a:rPr lang="en-US"/>
              <a:pPr>
                <a:defRPr/>
              </a:pPr>
              <a:t>‹#›</a:t>
            </a:fld>
            <a:endParaRPr lang="en-US"/>
          </a:p>
        </p:txBody>
      </p:sp>
    </p:spTree>
    <p:extLst>
      <p:ext uri="{BB962C8B-B14F-4D97-AF65-F5344CB8AC3E}">
        <p14:creationId xmlns:p14="http://schemas.microsoft.com/office/powerpoint/2010/main" val="3375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7468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93C181E-2CCB-1648-859B-565FFE95E762}" type="datetimeFigureOut">
              <a:rPr lang="en-US"/>
              <a:pPr>
                <a:defRPr/>
              </a:pPr>
              <a:t>9/23/2017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0DAF617-737C-3A48-A4FC-42D360812145}" type="slidenum">
              <a:rPr lang="en-US"/>
              <a:pPr>
                <a:defRPr/>
              </a:pPr>
              <a:t>‹#›</a:t>
            </a:fld>
            <a:endParaRPr lang="en-US"/>
          </a:p>
        </p:txBody>
      </p:sp>
    </p:spTree>
    <p:extLst>
      <p:ext uri="{BB962C8B-B14F-4D97-AF65-F5344CB8AC3E}">
        <p14:creationId xmlns:p14="http://schemas.microsoft.com/office/powerpoint/2010/main" val="424367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464447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4030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87604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402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53067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03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826555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665521"/>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643720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17813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624291"/>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42887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1001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143636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EE00B89C-A2D2-0C48-B89A-BBA03FD09ABE}" type="datetimeFigureOut">
              <a:rPr lang="en-US"/>
              <a:pPr>
                <a:defRPr/>
              </a:pPr>
              <a:t>9/23/2017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6CCF8CCE-4664-5242-A317-5F077014AAFB}" type="slidenum">
              <a:rPr lang="en-US"/>
              <a:pPr>
                <a:defRPr/>
              </a:pPr>
              <a:t>‹#›</a:t>
            </a:fld>
            <a:endParaRPr lang="en-US"/>
          </a:p>
        </p:txBody>
      </p:sp>
    </p:spTree>
    <p:extLst>
      <p:ext uri="{BB962C8B-B14F-4D97-AF65-F5344CB8AC3E}">
        <p14:creationId xmlns:p14="http://schemas.microsoft.com/office/powerpoint/2010/main" val="168698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32949C46-F98E-A340-8894-26864F16CACC}" type="datetimeFigureOut">
              <a:rPr lang="en-US"/>
              <a:pPr>
                <a:defRPr/>
              </a:pPr>
              <a:t>9/23/2017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7D2C5B0E-51BA-FB4E-8CB5-7DFC8BE02D5F}" type="slidenum">
              <a:rPr lang="en-US"/>
              <a:pPr>
                <a:defRPr/>
              </a:pPr>
              <a:t>‹#›</a:t>
            </a:fld>
            <a:endParaRPr lang="en-US"/>
          </a:p>
        </p:txBody>
      </p:sp>
    </p:spTree>
    <p:extLst>
      <p:ext uri="{BB962C8B-B14F-4D97-AF65-F5344CB8AC3E}">
        <p14:creationId xmlns:p14="http://schemas.microsoft.com/office/powerpoint/2010/main" val="208931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EC5D4109-1062-604A-900D-26C085D93973}" type="datetimeFigureOut">
              <a:rPr lang="en-US"/>
              <a:pPr>
                <a:defRPr/>
              </a:pPr>
              <a:t>9/23/2017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856DEB39-A660-ED43-8E91-D7A8E061C3B0}" type="slidenum">
              <a:rPr lang="en-US"/>
              <a:pPr>
                <a:defRPr/>
              </a:pPr>
              <a:t>‹#›</a:t>
            </a:fld>
            <a:endParaRPr lang="en-US"/>
          </a:p>
        </p:txBody>
      </p:sp>
    </p:spTree>
    <p:extLst>
      <p:ext uri="{BB962C8B-B14F-4D97-AF65-F5344CB8AC3E}">
        <p14:creationId xmlns:p14="http://schemas.microsoft.com/office/powerpoint/2010/main" val="164416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C16913CD-221C-D246-90CE-2D68F4B75ED2}" type="datetimeFigureOut">
              <a:rPr lang="en-US"/>
              <a:pPr>
                <a:defRPr/>
              </a:pPr>
              <a:t>9/23/2017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7AA1C6FB-65AE-1C44-8A31-61EA4639915A}" type="slidenum">
              <a:rPr lang="en-US"/>
              <a:pPr>
                <a:defRPr/>
              </a:pPr>
              <a:t>‹#›</a:t>
            </a:fld>
            <a:endParaRPr lang="en-US"/>
          </a:p>
        </p:txBody>
      </p:sp>
    </p:spTree>
    <p:extLst>
      <p:ext uri="{BB962C8B-B14F-4D97-AF65-F5344CB8AC3E}">
        <p14:creationId xmlns:p14="http://schemas.microsoft.com/office/powerpoint/2010/main" val="173610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0DE926E2-9023-4647-B189-C393924A6FB7}" type="datetimeFigureOut">
              <a:rPr lang="en-US"/>
              <a:pPr>
                <a:defRPr/>
              </a:pPr>
              <a:t>9/23/2017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C39BF13-8B50-E449-8199-D26333F95D9B}" type="slidenum">
              <a:rPr lang="en-US"/>
              <a:pPr>
                <a:defRPr/>
              </a:pPr>
              <a:t>‹#›</a:t>
            </a:fld>
            <a:endParaRPr lang="en-US"/>
          </a:p>
        </p:txBody>
      </p:sp>
    </p:spTree>
    <p:extLst>
      <p:ext uri="{BB962C8B-B14F-4D97-AF65-F5344CB8AC3E}">
        <p14:creationId xmlns:p14="http://schemas.microsoft.com/office/powerpoint/2010/main" val="93817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67A4302B-B0FB-4A46-8394-91D6E6222066}" type="datetimeFigureOut">
              <a:rPr lang="en-US"/>
              <a:pPr>
                <a:defRPr/>
              </a:pPr>
              <a:t>9/23/2017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66AB52F8-5D9E-6C40-ABB8-3BB16C7C2FFB}" type="slidenum">
              <a:rPr lang="en-US"/>
              <a:pPr>
                <a:defRPr/>
              </a:pPr>
              <a:t>‹#›</a:t>
            </a:fld>
            <a:endParaRPr lang="en-US"/>
          </a:p>
        </p:txBody>
      </p:sp>
    </p:spTree>
    <p:extLst>
      <p:ext uri="{BB962C8B-B14F-4D97-AF65-F5344CB8AC3E}">
        <p14:creationId xmlns:p14="http://schemas.microsoft.com/office/powerpoint/2010/main" val="103958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6A97E466-A01D-0644-980D-F09373F36AD1}" type="datetimeFigureOut">
              <a:rPr lang="en-US"/>
              <a:pPr>
                <a:defRPr/>
              </a:pPr>
              <a:t>9/23/2017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868AC66F-2EA5-F546-AA97-D2C23DCD2816}" type="slidenum">
              <a:rPr lang="en-US"/>
              <a:pPr>
                <a:defRPr/>
              </a:pPr>
              <a:t>‹#›</a:t>
            </a:fld>
            <a:endParaRPr lang="en-US"/>
          </a:p>
        </p:txBody>
      </p:sp>
    </p:spTree>
    <p:extLst>
      <p:ext uri="{BB962C8B-B14F-4D97-AF65-F5344CB8AC3E}">
        <p14:creationId xmlns:p14="http://schemas.microsoft.com/office/powerpoint/2010/main" val="330058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35FE9721-0ECD-2D46-8F3F-33ABDE708D88}" type="datetimeFigureOut">
              <a:rPr lang="en-US"/>
              <a:pPr>
                <a:defRPr/>
              </a:pPr>
              <a:t>9/23/2017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C9FBD4B2-959E-8B4E-932F-8C1B1877B77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6.tiff"/><Relationship Id="rId11" Type="http://schemas.openxmlformats.org/officeDocument/2006/relationships/image" Target="../media/image31.tiff"/><Relationship Id="rId5" Type="http://schemas.openxmlformats.org/officeDocument/2006/relationships/image" Target="../media/image25.tiff"/><Relationship Id="rId10" Type="http://schemas.openxmlformats.org/officeDocument/2006/relationships/image" Target="../media/image30.tiff"/><Relationship Id="rId4" Type="http://schemas.openxmlformats.org/officeDocument/2006/relationships/image" Target="../media/image24.tiff"/><Relationship Id="rId9" Type="http://schemas.openxmlformats.org/officeDocument/2006/relationships/image" Target="../media/image29.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amp;ehk=Gkgf4IJOM3Ym8"/><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6045325" y="2297203"/>
            <a:ext cx="5162154" cy="621792"/>
          </a:xfrm>
          <a:noFill/>
        </p:spPr>
        <p:txBody>
          <a:bodyPr vert="horz" wrap="square" lIns="89642" tIns="89642" rIns="89642" bIns="89642" numCol="1" anchor="t" anchorCtr="0" compatLnSpc="1">
            <a:prstTxWarp prst="textNoShape">
              <a:avLst/>
            </a:prstTxWarp>
          </a:bodyPr>
          <a:lstStyle>
            <a:lvl1pPr>
              <a:defRPr sz="6000" spc="-80" baseline="0">
                <a:solidFill>
                  <a:srgbClr val="0072C6"/>
                </a:solidFill>
              </a:defRPr>
            </a:lvl1pPr>
          </a:lstStyle>
          <a:p>
            <a:r>
              <a:rPr lang="en-US" dirty="0">
                <a:solidFill>
                  <a:schemeClr val="bg1"/>
                </a:solidFill>
              </a:rPr>
              <a:t>Bot Design</a:t>
            </a:r>
          </a:p>
        </p:txBody>
      </p:sp>
      <p:sp>
        <p:nvSpPr>
          <p:cNvPr id="3" name="Text Placeholder 2">
            <a:extLst>
              <a:ext uri="{FF2B5EF4-FFF2-40B4-BE49-F238E27FC236}">
                <a16:creationId xmlns:a16="http://schemas.microsoft.com/office/drawing/2014/main" id="{1F07379C-D1D9-46D8-BCDA-C9DB9109041E}"/>
              </a:ext>
            </a:extLst>
          </p:cNvPr>
          <p:cNvSpPr>
            <a:spLocks noGrp="1"/>
          </p:cNvSpPr>
          <p:nvPr>
            <p:ph type="body" sz="quarter" idx="4294967295"/>
          </p:nvPr>
        </p:nvSpPr>
        <p:spPr>
          <a:xfrm>
            <a:off x="6918593" y="4947894"/>
            <a:ext cx="4131325" cy="895350"/>
          </a:xfrm>
        </p:spPr>
        <p:txBody>
          <a:bodyPr/>
          <a:lstStyle/>
          <a:p>
            <a:pPr marL="0" indent="0">
              <a:buNone/>
            </a:pPr>
            <a:r>
              <a:rPr lang="en-US" dirty="0"/>
              <a:t>Mickey MacDonald</a:t>
            </a:r>
          </a:p>
          <a:p>
            <a:pPr marL="0" indent="0">
              <a:buNone/>
            </a:pPr>
            <a:r>
              <a:rPr lang="en-US" dirty="0"/>
              <a:t>TE, CSE, Microsoft</a:t>
            </a:r>
          </a:p>
          <a:p>
            <a:pPr marL="0" indent="0">
              <a:buNone/>
            </a:pPr>
            <a:r>
              <a:rPr lang="en-US"/>
              <a:t>@ScruffyFurn</a:t>
            </a:r>
            <a:endParaRPr lang="en-US" dirty="0"/>
          </a:p>
        </p:txBody>
      </p:sp>
    </p:spTree>
    <p:extLst>
      <p:ext uri="{BB962C8B-B14F-4D97-AF65-F5344CB8AC3E}">
        <p14:creationId xmlns:p14="http://schemas.microsoft.com/office/powerpoint/2010/main" val="184230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199222" y="547840"/>
            <a:ext cx="7793557"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1" hangingPunct="1">
              <a:defRPr/>
            </a:pPr>
            <a:r>
              <a:rPr lang="en-US" sz="5294" kern="0" dirty="0">
                <a:solidFill>
                  <a:srgbClr val="0078D7"/>
                </a:solidFill>
                <a:latin typeface="Segoe UI Light"/>
              </a:rPr>
              <a:t>Bot Framework</a:t>
            </a:r>
          </a:p>
        </p:txBody>
      </p:sp>
      <p:grpSp>
        <p:nvGrpSpPr>
          <p:cNvPr id="24" name="Group 23"/>
          <p:cNvGrpSpPr/>
          <p:nvPr/>
        </p:nvGrpSpPr>
        <p:grpSpPr>
          <a:xfrm>
            <a:off x="3031392" y="1600483"/>
            <a:ext cx="6129216" cy="41792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defRPr/>
              </a:pPr>
              <a:endParaRPr lang="en-US" sz="1765">
                <a:solidFill>
                  <a:srgbClr val="FFFFFF"/>
                </a:solidFill>
                <a:latin typeface="Segoe UI Semilight"/>
              </a:endParaRPr>
            </a:p>
          </p:txBody>
        </p:sp>
      </p:grpSp>
      <p:grpSp>
        <p:nvGrpSpPr>
          <p:cNvPr id="26" name="Group 25"/>
          <p:cNvGrpSpPr/>
          <p:nvPr/>
        </p:nvGrpSpPr>
        <p:grpSpPr>
          <a:xfrm>
            <a:off x="-9338" y="2285747"/>
            <a:ext cx="12201339" cy="4639272"/>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13487" y="2793668"/>
            <a:ext cx="5818648" cy="2139688"/>
          </a:xfrm>
        </p:spPr>
        <p:txBody>
          <a:bodyPr/>
          <a:lstStyle/>
          <a:p>
            <a:r>
              <a:rPr lang="en-US" dirty="0"/>
              <a:t>What is a bot?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029568" y="2786819"/>
            <a:ext cx="6353323" cy="2136222"/>
          </a:xfrm>
        </p:spPr>
        <p:txBody>
          <a:bodyPr/>
          <a:lstStyle/>
          <a:p>
            <a:r>
              <a:rPr lang="en-US" dirty="0"/>
              <a:t>A bot is an app</a:t>
            </a:r>
            <a:br>
              <a:rPr lang="en-US" dirty="0"/>
            </a:br>
            <a:endParaRPr lang="en-US" dirty="0"/>
          </a:p>
        </p:txBody>
      </p:sp>
    </p:spTree>
    <p:extLst>
      <p:ext uri="{BB962C8B-B14F-4D97-AF65-F5344CB8AC3E}">
        <p14:creationId xmlns:p14="http://schemas.microsoft.com/office/powerpoint/2010/main" val="11241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Similar design, different paradigm</a:t>
            </a:r>
          </a:p>
        </p:txBody>
      </p:sp>
      <p:grpSp>
        <p:nvGrpSpPr>
          <p:cNvPr id="3" name="Group 2"/>
          <p:cNvGrpSpPr/>
          <p:nvPr/>
        </p:nvGrpSpPr>
        <p:grpSpPr>
          <a:xfrm>
            <a:off x="269239" y="1404623"/>
            <a:ext cx="5491344" cy="4713651"/>
            <a:chOff x="274637" y="1432292"/>
            <a:chExt cx="5601457" cy="4808170"/>
          </a:xfrm>
        </p:grpSpPr>
        <p:sp>
          <p:nvSpPr>
            <p:cNvPr id="7" name="Rectangle: Rounded Corners 6"/>
            <p:cNvSpPr/>
            <p:nvPr/>
          </p:nvSpPr>
          <p:spPr>
            <a:xfrm>
              <a:off x="2746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eaLnBrk="1" fontAlgn="auto" hangingPunct="1">
                <a:spcBef>
                  <a:spcPts val="0"/>
                </a:spcBef>
                <a:spcAft>
                  <a:spcPts val="0"/>
                </a:spcAft>
                <a:defRPr/>
              </a:pPr>
              <a:r>
                <a:rPr lang="en-US" sz="2800" dirty="0">
                  <a:solidFill>
                    <a:srgbClr val="FFFFFF"/>
                  </a:solidFill>
                  <a:latin typeface="Segoe UI Semilight"/>
                </a:rPr>
                <a:t>Traditional Application</a:t>
              </a:r>
            </a:p>
          </p:txBody>
        </p:sp>
        <p:sp>
          <p:nvSpPr>
            <p:cNvPr id="8" name="Rectangle 7"/>
            <p:cNvSpPr/>
            <p:nvPr/>
          </p:nvSpPr>
          <p:spPr>
            <a:xfrm>
              <a:off x="1302439"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Main Screen</a:t>
              </a:r>
            </a:p>
          </p:txBody>
        </p:sp>
        <p:sp>
          <p:nvSpPr>
            <p:cNvPr id="9" name="Rectangle 8"/>
            <p:cNvSpPr/>
            <p:nvPr/>
          </p:nvSpPr>
          <p:spPr>
            <a:xfrm>
              <a:off x="1302439"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New Order Screen</a:t>
              </a:r>
            </a:p>
          </p:txBody>
        </p:sp>
        <p:sp>
          <p:nvSpPr>
            <p:cNvPr id="10" name="Rectangle 9"/>
            <p:cNvSpPr/>
            <p:nvPr/>
          </p:nvSpPr>
          <p:spPr>
            <a:xfrm>
              <a:off x="3573578"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Product Search Screen</a:t>
              </a:r>
            </a:p>
          </p:txBody>
        </p:sp>
        <p:cxnSp>
          <p:nvCxnSpPr>
            <p:cNvPr id="11" name="Straight Arrow Connector 10"/>
            <p:cNvCxnSpPr>
              <a:stCxn id="8" idx="2"/>
              <a:endCxn id="9" idx="0"/>
            </p:cNvCxnSpPr>
            <p:nvPr/>
          </p:nvCxnSpPr>
          <p:spPr>
            <a:xfrm>
              <a:off x="2004892"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a:stCxn id="9" idx="3"/>
              <a:endCxn id="10" idx="1"/>
            </p:cNvCxnSpPr>
            <p:nvPr/>
          </p:nvCxnSpPr>
          <p:spPr>
            <a:xfrm>
              <a:off x="2707345"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grpSp>
        <p:nvGrpSpPr>
          <p:cNvPr id="2" name="Group 1"/>
          <p:cNvGrpSpPr/>
          <p:nvPr/>
        </p:nvGrpSpPr>
        <p:grpSpPr>
          <a:xfrm>
            <a:off x="6320107" y="1404623"/>
            <a:ext cx="5491344" cy="4713651"/>
            <a:chOff x="6446837" y="1432292"/>
            <a:chExt cx="5601457" cy="4808170"/>
          </a:xfrm>
        </p:grpSpPr>
        <p:sp>
          <p:nvSpPr>
            <p:cNvPr id="13" name="Rectangle: Rounded Corners 12"/>
            <p:cNvSpPr/>
            <p:nvPr/>
          </p:nvSpPr>
          <p:spPr>
            <a:xfrm>
              <a:off x="64468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eaLnBrk="1" fontAlgn="auto" hangingPunct="1">
                <a:spcBef>
                  <a:spcPts val="0"/>
                </a:spcBef>
                <a:spcAft>
                  <a:spcPts val="0"/>
                </a:spcAft>
                <a:defRPr/>
              </a:pPr>
              <a:r>
                <a:rPr lang="en-US" sz="2800" dirty="0">
                  <a:solidFill>
                    <a:srgbClr val="FFFFFF"/>
                  </a:solidFill>
                  <a:latin typeface="Segoe UI Semilight"/>
                </a:rPr>
                <a:t>Bot</a:t>
              </a:r>
            </a:p>
          </p:txBody>
        </p:sp>
        <p:sp>
          <p:nvSpPr>
            <p:cNvPr id="14" name="Rectangle 13"/>
            <p:cNvSpPr/>
            <p:nvPr/>
          </p:nvSpPr>
          <p:spPr>
            <a:xfrm>
              <a:off x="7525563"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Root Dialog</a:t>
              </a:r>
            </a:p>
          </p:txBody>
        </p:sp>
        <p:sp>
          <p:nvSpPr>
            <p:cNvPr id="15" name="Rectangle 14"/>
            <p:cNvSpPr/>
            <p:nvPr/>
          </p:nvSpPr>
          <p:spPr>
            <a:xfrm>
              <a:off x="7525563"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New Order Dialog</a:t>
              </a:r>
            </a:p>
          </p:txBody>
        </p:sp>
        <p:sp>
          <p:nvSpPr>
            <p:cNvPr id="16" name="Rectangle 15"/>
            <p:cNvSpPr/>
            <p:nvPr/>
          </p:nvSpPr>
          <p:spPr>
            <a:xfrm>
              <a:off x="9796702"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Product Search Dialog</a:t>
              </a:r>
            </a:p>
          </p:txBody>
        </p:sp>
        <p:cxnSp>
          <p:nvCxnSpPr>
            <p:cNvPr id="18" name="Straight Arrow Connector 17"/>
            <p:cNvCxnSpPr>
              <a:stCxn id="14" idx="2"/>
              <a:endCxn id="15" idx="0"/>
            </p:cNvCxnSpPr>
            <p:nvPr/>
          </p:nvCxnSpPr>
          <p:spPr>
            <a:xfrm>
              <a:off x="8228016"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stCxn id="15" idx="3"/>
              <a:endCxn id="16" idx="1"/>
            </p:cNvCxnSpPr>
            <p:nvPr/>
          </p:nvCxnSpPr>
          <p:spPr>
            <a:xfrm>
              <a:off x="8930469"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50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32F76-0471-4465-8D55-A1401156D42D}"/>
              </a:ext>
            </a:extLst>
          </p:cNvPr>
          <p:cNvSpPr>
            <a:spLocks noGrp="1"/>
          </p:cNvSpPr>
          <p:nvPr>
            <p:ph type="title"/>
          </p:nvPr>
        </p:nvSpPr>
        <p:spPr/>
        <p:txBody>
          <a:bodyPr/>
          <a:lstStyle/>
          <a:p>
            <a:r>
              <a:rPr lang="en-US" dirty="0"/>
              <a:t>Project Murphy</a:t>
            </a:r>
          </a:p>
        </p:txBody>
      </p:sp>
    </p:spTree>
    <p:extLst>
      <p:ext uri="{BB962C8B-B14F-4D97-AF65-F5344CB8AC3E}">
        <p14:creationId xmlns:p14="http://schemas.microsoft.com/office/powerpoint/2010/main" val="1201207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05548" y="2439206"/>
            <a:ext cx="2531917" cy="22570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t" anchorCtr="0"/>
          <a:lstStyle/>
          <a:p>
            <a:pPr algn="ctr" defTabSz="895515" eaLnBrk="1" fontAlgn="auto" hangingPunct="1">
              <a:spcBef>
                <a:spcPts val="0"/>
              </a:spcBef>
              <a:spcAft>
                <a:spcPts val="0"/>
              </a:spcAft>
              <a:defRPr/>
            </a:pPr>
            <a:r>
              <a:rPr lang="en-US" sz="1765" kern="0" dirty="0">
                <a:solidFill>
                  <a:srgbClr val="FFFFFF"/>
                </a:solidFill>
                <a:latin typeface="Segoe UI Light"/>
                <a:ea typeface="Segoe UI" pitchFamily="34" charset="0"/>
                <a:cs typeface="Segoe UI" pitchFamily="34" charset="0"/>
              </a:rPr>
              <a:t>Bot web service</a:t>
            </a:r>
          </a:p>
        </p:txBody>
      </p:sp>
      <p:sp>
        <p:nvSpPr>
          <p:cNvPr id="7" name="Flowchart: Process 8"/>
          <p:cNvSpPr/>
          <p:nvPr/>
        </p:nvSpPr>
        <p:spPr bwMode="auto">
          <a:xfrm>
            <a:off x="636290" y="2896571"/>
            <a:ext cx="2099668" cy="96520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eaLnBrk="1" fontAlgn="auto" hangingPunct="1">
              <a:spcBef>
                <a:spcPts val="0"/>
              </a:spcBef>
              <a:spcAft>
                <a:spcPts val="0"/>
              </a:spcAft>
              <a:defRPr/>
            </a:pPr>
            <a:r>
              <a:rPr lang="en-US" sz="1765" kern="0" dirty="0">
                <a:solidFill>
                  <a:srgbClr val="FFFFFF"/>
                </a:solidFill>
                <a:latin typeface="Segoe UI Light"/>
                <a:ea typeface="Segoe UI" pitchFamily="34" charset="0"/>
                <a:cs typeface="Segoe UI" pitchFamily="34" charset="0"/>
              </a:rPr>
              <a:t>Your bot code</a:t>
            </a:r>
          </a:p>
        </p:txBody>
      </p:sp>
      <p:grpSp>
        <p:nvGrpSpPr>
          <p:cNvPr id="4" name="Connector Service"/>
          <p:cNvGrpSpPr/>
          <p:nvPr/>
        </p:nvGrpSpPr>
        <p:grpSpPr>
          <a:xfrm>
            <a:off x="2704311" y="1794136"/>
            <a:ext cx="6035237" cy="1773580"/>
            <a:chOff x="2758538" y="1829616"/>
            <a:chExt cx="6156256" cy="1809144"/>
          </a:xfrm>
        </p:grpSpPr>
        <p:sp>
          <p:nvSpPr>
            <p:cNvPr id="21" name="TextBox 20"/>
            <p:cNvSpPr txBox="1"/>
            <p:nvPr/>
          </p:nvSpPr>
          <p:spPr>
            <a:xfrm>
              <a:off x="5205865" y="1829616"/>
              <a:ext cx="2681419" cy="400110"/>
            </a:xfrm>
            <a:prstGeom prst="rect">
              <a:avLst/>
            </a:prstGeom>
            <a:noFill/>
          </p:spPr>
          <p:txBody>
            <a:bodyPr wrap="square" rtlCol="0">
              <a:spAutoFit/>
            </a:bodyPr>
            <a:lstStyle/>
            <a:p>
              <a:pPr defTabSz="896215" eaLnBrk="1" fontAlgn="auto" hangingPunct="1">
                <a:spcBef>
                  <a:spcPts val="0"/>
                </a:spcBef>
                <a:spcAft>
                  <a:spcPts val="0"/>
                </a:spcAft>
                <a:defRPr/>
              </a:pPr>
              <a:r>
                <a:rPr lang="en-US" sz="1961" kern="0" dirty="0">
                  <a:solidFill>
                    <a:schemeClr val="bg1"/>
                  </a:solidFill>
                  <a:latin typeface="Segoe UI Light"/>
                  <a:cs typeface="Segoe UI Light" panose="020B0502040204020203" pitchFamily="34" charset="0"/>
                </a:rPr>
                <a:t>Bot Connector Service</a:t>
              </a:r>
            </a:p>
          </p:txBody>
        </p:sp>
        <p:grpSp>
          <p:nvGrpSpPr>
            <p:cNvPr id="2" name="Connector service"/>
            <p:cNvGrpSpPr/>
            <p:nvPr/>
          </p:nvGrpSpPr>
          <p:grpSpPr>
            <a:xfrm>
              <a:off x="2758538" y="2294475"/>
              <a:ext cx="6156256" cy="1344285"/>
              <a:chOff x="2758538" y="2294475"/>
              <a:chExt cx="6156256" cy="1344285"/>
            </a:xfrm>
          </p:grpSpPr>
          <p:sp>
            <p:nvSpPr>
              <p:cNvPr id="20" name="Rectangle 19"/>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endParaRPr lang="en-US" sz="1568" kern="0" dirty="0">
                  <a:solidFill>
                    <a:schemeClr val="tx1"/>
                  </a:solidFill>
                  <a:latin typeface="Segoe UI Light"/>
                  <a:cs typeface="Segoe UI Light" panose="020B0502040204020203" pitchFamily="34" charset="0"/>
                </a:endParaRPr>
              </a:p>
              <a:p>
                <a:pPr algn="ctr" defTabSz="896215" eaLnBrk="1" fontAlgn="auto" hangingPunct="1">
                  <a:spcBef>
                    <a:spcPts val="0"/>
                  </a:spcBef>
                  <a:spcAft>
                    <a:spcPts val="0"/>
                  </a:spcAft>
                  <a:defRPr/>
                </a:pPr>
                <a:r>
                  <a:rPr lang="en-US" sz="1568" kern="0" dirty="0">
                    <a:solidFill>
                      <a:schemeClr val="tx1"/>
                    </a:solidFill>
                    <a:latin typeface="Segoe UI Light"/>
                    <a:cs typeface="Segoe UI Light" panose="020B0502040204020203" pitchFamily="34" charset="0"/>
                  </a:rPr>
                  <a:t>Message input &lt;&gt; output</a:t>
                </a:r>
              </a:p>
              <a:p>
                <a:pPr algn="ctr" defTabSz="896215" eaLnBrk="1" fontAlgn="auto" hangingPunct="1">
                  <a:spcBef>
                    <a:spcPts val="0"/>
                  </a:spcBef>
                  <a:spcAft>
                    <a:spcPts val="0"/>
                  </a:spcAft>
                  <a:defRPr/>
                </a:pPr>
                <a:r>
                  <a:rPr lang="en-US" sz="1568" kern="0" dirty="0">
                    <a:solidFill>
                      <a:schemeClr val="tx1"/>
                    </a:solidFill>
                    <a:latin typeface="Segoe UI Light"/>
                    <a:cs typeface="Segoe UI Light" panose="020B0502040204020203" pitchFamily="34" charset="0"/>
                  </a:rPr>
                  <a:t>State Management</a:t>
                </a:r>
              </a:p>
              <a:p>
                <a:pPr defTabSz="896215" eaLnBrk="1" fontAlgn="auto" hangingPunct="1">
                  <a:spcBef>
                    <a:spcPts val="0"/>
                  </a:spcBef>
                  <a:spcAft>
                    <a:spcPts val="0"/>
                  </a:spcAft>
                  <a:defRPr/>
                </a:pPr>
                <a:endParaRPr lang="en-US" sz="1765" kern="0" dirty="0">
                  <a:solidFill>
                    <a:schemeClr val="tx1"/>
                  </a:solidFill>
                  <a:latin typeface="Segoe UI Light"/>
                  <a:cs typeface="Segoe UI Light" panose="020B0502040204020203" pitchFamily="34" charset="0"/>
                </a:endParaRPr>
              </a:p>
            </p:txBody>
          </p:sp>
          <p:cxnSp>
            <p:nvCxnSpPr>
              <p:cNvPr id="28" name="Straight Arrow Connector 27"/>
              <p:cNvCxnSpPr/>
              <p:nvPr/>
            </p:nvCxnSpPr>
            <p:spPr>
              <a:xfrm>
                <a:off x="2758538" y="3347421"/>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Custom Services"/>
          <p:cNvGrpSpPr/>
          <p:nvPr/>
        </p:nvGrpSpPr>
        <p:grpSpPr>
          <a:xfrm>
            <a:off x="392659" y="3861775"/>
            <a:ext cx="2614865" cy="2654233"/>
            <a:chOff x="400532" y="3938715"/>
            <a:chExt cx="2667298" cy="2707456"/>
          </a:xfrm>
        </p:grpSpPr>
        <p:cxnSp>
          <p:nvCxnSpPr>
            <p:cNvPr id="29" name="Straight Arrow Connector 28"/>
            <p:cNvCxnSpPr>
              <a:cxnSpLocks/>
              <a:stCxn id="8" idx="2"/>
            </p:cNvCxnSpPr>
            <p:nvPr/>
          </p:nvCxnSpPr>
          <p:spPr>
            <a:xfrm>
              <a:off x="1719934" y="3938715"/>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400532" y="5031687"/>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eaLnBrk="1" fontAlgn="auto" hangingPunct="1">
                <a:spcBef>
                  <a:spcPts val="0"/>
                </a:spcBef>
                <a:spcAft>
                  <a:spcPts val="0"/>
                </a:spcAft>
                <a:defRPr/>
              </a:pPr>
              <a:r>
                <a:rPr lang="en-US" sz="1765" kern="0" dirty="0">
                  <a:solidFill>
                    <a:srgbClr val="FFFFFF"/>
                  </a:solidFill>
                  <a:latin typeface="Segoe UI Light"/>
                  <a:ea typeface="Segoe UI" pitchFamily="34" charset="0"/>
                  <a:cs typeface="Segoe UI" pitchFamily="34" charset="0"/>
                </a:rPr>
                <a:t>Other services, APIs,</a:t>
              </a:r>
            </a:p>
            <a:p>
              <a:pPr algn="ctr" defTabSz="895515" eaLnBrk="1" fontAlgn="auto" hangingPunct="1">
                <a:spcBef>
                  <a:spcPts val="0"/>
                </a:spcBef>
                <a:spcAft>
                  <a:spcPts val="0"/>
                </a:spcAft>
                <a:defRPr/>
              </a:pPr>
              <a:r>
                <a:rPr lang="en-US" sz="1765" kern="0" dirty="0">
                  <a:solidFill>
                    <a:srgbClr val="FFFFFF"/>
                  </a:solidFill>
                  <a:latin typeface="Segoe UI Light"/>
                  <a:ea typeface="Segoe UI" pitchFamily="34" charset="0"/>
                  <a:cs typeface="Segoe UI" pitchFamily="34" charset="0"/>
                </a:rPr>
                <a:t>Databases, Azure Machine Learning, Azure Search, </a:t>
              </a:r>
              <a:r>
                <a:rPr lang="en-US" sz="1765" kern="0" dirty="0" err="1">
                  <a:solidFill>
                    <a:srgbClr val="FFFFFF"/>
                  </a:solidFill>
                  <a:latin typeface="Segoe UI Light"/>
                  <a:ea typeface="Segoe UI" pitchFamily="34" charset="0"/>
                  <a:cs typeface="Segoe UI" pitchFamily="34" charset="0"/>
                </a:rPr>
                <a:t>etc</a:t>
              </a:r>
              <a:r>
                <a:rPr lang="en-US" sz="1765" kern="0" dirty="0">
                  <a:solidFill>
                    <a:srgbClr val="FFFFFF"/>
                  </a:solidFill>
                  <a:latin typeface="Segoe UI Light"/>
                  <a:ea typeface="Segoe UI" pitchFamily="34" charset="0"/>
                  <a:cs typeface="Segoe UI" pitchFamily="34" charset="0"/>
                </a:rPr>
                <a:t>…</a:t>
              </a:r>
            </a:p>
          </p:txBody>
        </p:sp>
      </p:grpSp>
      <p:sp>
        <p:nvSpPr>
          <p:cNvPr id="31" name="TextBox 30"/>
          <p:cNvSpPr txBox="1"/>
          <p:nvPr/>
        </p:nvSpPr>
        <p:spPr>
          <a:xfrm>
            <a:off x="2690057" y="2979956"/>
            <a:ext cx="1735538" cy="271554"/>
          </a:xfrm>
          <a:prstGeom prst="rect">
            <a:avLst/>
          </a:prstGeom>
          <a:noFill/>
        </p:spPr>
        <p:txBody>
          <a:bodyPr wrap="square" rtlCol="0">
            <a:spAutoFit/>
          </a:bodyPr>
          <a:lstStyle/>
          <a:p>
            <a:pPr defTabSz="896215" eaLnBrk="1" fontAlgn="auto" hangingPunct="1">
              <a:spcBef>
                <a:spcPts val="0"/>
              </a:spcBef>
              <a:spcAft>
                <a:spcPts val="0"/>
              </a:spcAft>
              <a:defRPr/>
            </a:pPr>
            <a:r>
              <a:rPr lang="en-US" sz="1176" b="1" kern="0" dirty="0">
                <a:solidFill>
                  <a:schemeClr val="bg1"/>
                </a:solidFill>
                <a:latin typeface="Segoe UI Light"/>
                <a:cs typeface="Segoe UI Light" panose="020B0502040204020203" pitchFamily="34" charset="0"/>
              </a:rPr>
              <a:t>Bot Builder SDK</a:t>
            </a:r>
          </a:p>
        </p:txBody>
      </p:sp>
      <p:grpSp>
        <p:nvGrpSpPr>
          <p:cNvPr id="5" name="Cognitive Services"/>
          <p:cNvGrpSpPr/>
          <p:nvPr/>
        </p:nvGrpSpPr>
        <p:grpSpPr>
          <a:xfrm>
            <a:off x="2782785" y="3744119"/>
            <a:ext cx="5988410" cy="2780969"/>
            <a:chOff x="2838585" y="3818699"/>
            <a:chExt cx="6108490" cy="2836733"/>
          </a:xfrm>
        </p:grpSpPr>
        <p:sp>
          <p:nvSpPr>
            <p:cNvPr id="8" name="Rectangle 7"/>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endParaRPr lang="en-US" sz="1765" kern="0" dirty="0">
                <a:solidFill>
                  <a:srgbClr val="FFFFFF"/>
                </a:solidFill>
                <a:latin typeface="Segoe UI Light"/>
              </a:endParaRPr>
            </a:p>
          </p:txBody>
        </p:sp>
        <p:sp>
          <p:nvSpPr>
            <p:cNvPr id="9" name="Rectangle 8"/>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Entity</a:t>
              </a:r>
              <a:br>
                <a:rPr lang="en-US" sz="1176" kern="0" dirty="0">
                  <a:solidFill>
                    <a:srgbClr val="FFFFFF"/>
                  </a:solidFill>
                  <a:latin typeface="Segoe UI Light"/>
                  <a:cs typeface="Segoe UI Light" panose="020B0502040204020203" pitchFamily="34" charset="0"/>
                </a:rPr>
              </a:br>
              <a:r>
                <a:rPr lang="en-US" sz="1176" kern="0" dirty="0">
                  <a:solidFill>
                    <a:srgbClr val="FFFFFF"/>
                  </a:solidFill>
                  <a:latin typeface="Segoe UI Light"/>
                  <a:cs typeface="Segoe UI Light" panose="020B0502040204020203" pitchFamily="34" charset="0"/>
                </a:rPr>
                <a:t>Extraction</a:t>
              </a:r>
            </a:p>
          </p:txBody>
        </p:sp>
        <p:sp>
          <p:nvSpPr>
            <p:cNvPr id="10" name="Rectangle 9"/>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Speech</a:t>
              </a:r>
            </a:p>
          </p:txBody>
        </p:sp>
        <p:sp>
          <p:nvSpPr>
            <p:cNvPr id="11" name="Rectangle 10"/>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Vision/Face</a:t>
              </a:r>
            </a:p>
          </p:txBody>
        </p:sp>
        <p:sp>
          <p:nvSpPr>
            <p:cNvPr id="12" name="Rectangle 11"/>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Natural Language</a:t>
              </a:r>
            </a:p>
          </p:txBody>
        </p:sp>
        <p:sp>
          <p:nvSpPr>
            <p:cNvPr id="13" name="Rectangle 12"/>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Translation</a:t>
              </a:r>
            </a:p>
          </p:txBody>
        </p:sp>
        <p:sp>
          <p:nvSpPr>
            <p:cNvPr id="14" name="Rectangle 13"/>
            <p:cNvSpPr/>
            <p:nvPr/>
          </p:nvSpPr>
          <p:spPr>
            <a:xfrm>
              <a:off x="5227063" y="4599665"/>
              <a:ext cx="2775119" cy="338554"/>
            </a:xfrm>
            <a:prstGeom prst="rect">
              <a:avLst/>
            </a:prstGeom>
          </p:spPr>
          <p:txBody>
            <a:bodyPr wrap="none">
              <a:spAutoFit/>
            </a:bodyPr>
            <a:lstStyle/>
            <a:p>
              <a:pPr algn="ctr" defTabSz="896215" eaLnBrk="1" fontAlgn="auto" hangingPunct="1">
                <a:spcBef>
                  <a:spcPts val="0"/>
                </a:spcBef>
                <a:spcAft>
                  <a:spcPts val="0"/>
                </a:spcAft>
                <a:defRPr/>
              </a:pPr>
              <a:r>
                <a:rPr lang="en-US" sz="1568" kern="0" dirty="0">
                  <a:solidFill>
                    <a:schemeClr val="bg1"/>
                  </a:solidFill>
                  <a:latin typeface="Segoe UI Light"/>
                  <a:cs typeface="Segoe UI Light" panose="020B0502040204020203" pitchFamily="34" charset="0"/>
                </a:rPr>
                <a:t>+ Microsoft Cognitive Services</a:t>
              </a:r>
            </a:p>
          </p:txBody>
        </p:sp>
        <p:sp>
          <p:nvSpPr>
            <p:cNvPr id="15" name="Rectangle 14"/>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Search</a:t>
              </a:r>
            </a:p>
          </p:txBody>
        </p:sp>
        <p:sp>
          <p:nvSpPr>
            <p:cNvPr id="16" name="Rectangle 15"/>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Emotion</a:t>
              </a:r>
            </a:p>
          </p:txBody>
        </p:sp>
        <p:sp>
          <p:nvSpPr>
            <p:cNvPr id="18" name="Rectangle 17"/>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Knowledge API</a:t>
              </a:r>
            </a:p>
          </p:txBody>
        </p:sp>
        <p:sp>
          <p:nvSpPr>
            <p:cNvPr id="19" name="Rectangle 18"/>
            <p:cNvSpPr/>
            <p:nvPr/>
          </p:nvSpPr>
          <p:spPr>
            <a:xfrm>
              <a:off x="8430254" y="5389004"/>
              <a:ext cx="433132" cy="523220"/>
            </a:xfrm>
            <a:prstGeom prst="rect">
              <a:avLst/>
            </a:prstGeom>
          </p:spPr>
          <p:txBody>
            <a:bodyPr wrap="none">
              <a:spAutoFit/>
            </a:bodyPr>
            <a:lstStyle/>
            <a:p>
              <a:pPr defTabSz="896215" eaLnBrk="1" fontAlgn="auto" hangingPunct="1">
                <a:spcBef>
                  <a:spcPts val="0"/>
                </a:spcBef>
                <a:spcAft>
                  <a:spcPts val="0"/>
                </a:spcAft>
                <a:defRPr/>
              </a:pPr>
              <a:r>
                <a:rPr lang="en-US" sz="2745" b="1" kern="0" dirty="0">
                  <a:solidFill>
                    <a:srgbClr val="0078D7">
                      <a:lumMod val="75000"/>
                    </a:srgbClr>
                  </a:solidFill>
                  <a:latin typeface="Segoe UI Light"/>
                  <a:cs typeface="Segoe UI Light" panose="020B0502040204020203" pitchFamily="34" charset="0"/>
                </a:rPr>
                <a:t>…</a:t>
              </a:r>
              <a:endParaRPr lang="en-US" sz="2745" b="1" kern="0" dirty="0">
                <a:solidFill>
                  <a:srgbClr val="0078D7">
                    <a:lumMod val="75000"/>
                  </a:srgbClr>
                </a:solidFill>
                <a:latin typeface="Segoe UI Light"/>
              </a:endParaRPr>
            </a:p>
          </p:txBody>
        </p:sp>
        <p:cxnSp>
          <p:nvCxnSpPr>
            <p:cNvPr id="26" name="Straight Arrow Connector 25"/>
            <p:cNvCxnSpPr/>
            <p:nvPr/>
          </p:nvCxnSpPr>
          <p:spPr>
            <a:xfrm>
              <a:off x="6674988" y="3835127"/>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838585" y="3818699"/>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554578">
              <a:off x="2904901" y="4295177"/>
              <a:ext cx="1770339" cy="276999"/>
            </a:xfrm>
            <a:prstGeom prst="rect">
              <a:avLst/>
            </a:prstGeom>
            <a:noFill/>
          </p:spPr>
          <p:txBody>
            <a:bodyPr wrap="square" rtlCol="0">
              <a:spAutoFit/>
            </a:bodyPr>
            <a:lstStyle/>
            <a:p>
              <a:pPr defTabSz="896215" eaLnBrk="1" fontAlgn="auto" hangingPunct="1">
                <a:spcBef>
                  <a:spcPts val="0"/>
                </a:spcBef>
                <a:spcAft>
                  <a:spcPts val="0"/>
                </a:spcAft>
                <a:defRPr/>
              </a:pPr>
              <a:r>
                <a:rPr lang="en-US" sz="1176" b="1" kern="0" dirty="0">
                  <a:solidFill>
                    <a:srgbClr val="505050"/>
                  </a:solidFill>
                  <a:latin typeface="Segoe UI Light"/>
                  <a:cs typeface="Segoe UI Light" panose="020B0502040204020203" pitchFamily="34" charset="0"/>
                </a:rPr>
                <a:t>API, SDK calls</a:t>
              </a:r>
            </a:p>
          </p:txBody>
        </p:sp>
      </p:grpSp>
      <p:grpSp>
        <p:nvGrpSpPr>
          <p:cNvPr id="17" name="Channels"/>
          <p:cNvGrpSpPr/>
          <p:nvPr/>
        </p:nvGrpSpPr>
        <p:grpSpPr>
          <a:xfrm>
            <a:off x="8806318" y="871822"/>
            <a:ext cx="2847104" cy="5653266"/>
            <a:chOff x="8982903" y="888807"/>
            <a:chExt cx="2904195" cy="5766626"/>
          </a:xfrm>
        </p:grpSpPr>
        <p:sp>
          <p:nvSpPr>
            <p:cNvPr id="22" name="TextBox 21"/>
            <p:cNvSpPr txBox="1"/>
            <p:nvPr/>
          </p:nvSpPr>
          <p:spPr>
            <a:xfrm>
              <a:off x="9048156" y="888807"/>
              <a:ext cx="2838942" cy="340307"/>
            </a:xfrm>
            <a:prstGeom prst="rect">
              <a:avLst/>
            </a:prstGeom>
            <a:noFill/>
          </p:spPr>
          <p:txBody>
            <a:bodyPr wrap="none" rtlCol="0">
              <a:spAutoFit/>
            </a:bodyPr>
            <a:lstStyle/>
            <a:p>
              <a:pPr defTabSz="896215" eaLnBrk="1" fontAlgn="auto" hangingPunct="1">
                <a:spcBef>
                  <a:spcPts val="0"/>
                </a:spcBef>
                <a:spcAft>
                  <a:spcPts val="0"/>
                </a:spcAft>
                <a:defRPr/>
              </a:pPr>
              <a:r>
                <a:rPr lang="en-US" sz="1568" kern="0" dirty="0">
                  <a:solidFill>
                    <a:schemeClr val="bg1"/>
                  </a:solidFill>
                  <a:latin typeface="Segoe UI Light"/>
                  <a:cs typeface="Segoe UI Light" panose="020B0502040204020203" pitchFamily="34" charset="0"/>
                </a:rPr>
                <a:t>Conversation Canvas/Channels</a:t>
              </a:r>
            </a:p>
          </p:txBody>
        </p:sp>
        <p:sp>
          <p:nvSpPr>
            <p:cNvPr id="23" name="Rectangle 22"/>
            <p:cNvSpPr/>
            <p:nvPr/>
          </p:nvSpPr>
          <p:spPr>
            <a:xfrm>
              <a:off x="9394295" y="607909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a:t>
              </a:r>
            </a:p>
          </p:txBody>
        </p:sp>
        <p:sp>
          <p:nvSpPr>
            <p:cNvPr id="24" name="Rectangle 23"/>
            <p:cNvSpPr/>
            <p:nvPr/>
          </p:nvSpPr>
          <p:spPr>
            <a:xfrm>
              <a:off x="9471778" y="616046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a:t>
              </a:r>
            </a:p>
          </p:txBody>
        </p:sp>
        <p:sp>
          <p:nvSpPr>
            <p:cNvPr id="25" name="Rectangle 24"/>
            <p:cNvSpPr/>
            <p:nvPr/>
          </p:nvSpPr>
          <p:spPr>
            <a:xfrm>
              <a:off x="9544268" y="6289673"/>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a:t>
              </a:r>
            </a:p>
          </p:txBody>
        </p:sp>
        <p:cxnSp>
          <p:nvCxnSpPr>
            <p:cNvPr id="33" name="Straight Arrow Connector 32"/>
            <p:cNvCxnSpPr/>
            <p:nvPr/>
          </p:nvCxnSpPr>
          <p:spPr>
            <a:xfrm flipV="1">
              <a:off x="8989739" y="1823886"/>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89739" y="2748365"/>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008302" y="3171866"/>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982903" y="3588102"/>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394295" y="1403129"/>
              <a:ext cx="2116963" cy="367090"/>
              <a:chOff x="9146658" y="1243275"/>
              <a:chExt cx="2116963" cy="367090"/>
            </a:xfrm>
          </p:grpSpPr>
          <p:sp>
            <p:nvSpPr>
              <p:cNvPr id="38" name="Rectangle 37"/>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40" name="Group 39"/>
            <p:cNvGrpSpPr/>
            <p:nvPr/>
          </p:nvGrpSpPr>
          <p:grpSpPr>
            <a:xfrm>
              <a:off x="9394295" y="5611904"/>
              <a:ext cx="2113824" cy="365941"/>
              <a:chOff x="9151129" y="5503401"/>
              <a:chExt cx="2113824" cy="365941"/>
            </a:xfrm>
          </p:grpSpPr>
          <p:sp>
            <p:nvSpPr>
              <p:cNvPr id="41" name="Rectangle 40"/>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p:spPr>
          </p:pic>
        </p:grpSp>
        <p:grpSp>
          <p:nvGrpSpPr>
            <p:cNvPr id="43" name="Group 42"/>
            <p:cNvGrpSpPr/>
            <p:nvPr/>
          </p:nvGrpSpPr>
          <p:grpSpPr>
            <a:xfrm>
              <a:off x="9394295" y="1871470"/>
              <a:ext cx="2113824" cy="365760"/>
              <a:chOff x="9145084" y="1800597"/>
              <a:chExt cx="2113824" cy="365760"/>
            </a:xfrm>
          </p:grpSpPr>
          <p:sp>
            <p:nvSpPr>
              <p:cNvPr id="44" name="Rectangle 43"/>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p:spPr>
          </p:pic>
        </p:grpSp>
        <p:grpSp>
          <p:nvGrpSpPr>
            <p:cNvPr id="46" name="Group 45"/>
            <p:cNvGrpSpPr/>
            <p:nvPr/>
          </p:nvGrpSpPr>
          <p:grpSpPr>
            <a:xfrm>
              <a:off x="9394295" y="2338481"/>
              <a:ext cx="2113824" cy="366374"/>
              <a:chOff x="9136040" y="2257257"/>
              <a:chExt cx="2113824" cy="366374"/>
            </a:xfrm>
          </p:grpSpPr>
          <p:sp>
            <p:nvSpPr>
              <p:cNvPr id="47" name="Rectangle 46"/>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p:spPr>
          </p:pic>
        </p:grpSp>
        <p:grpSp>
          <p:nvGrpSpPr>
            <p:cNvPr id="49" name="Group 48"/>
            <p:cNvGrpSpPr/>
            <p:nvPr/>
          </p:nvGrpSpPr>
          <p:grpSpPr>
            <a:xfrm>
              <a:off x="9394295" y="2806106"/>
              <a:ext cx="2113824" cy="365760"/>
              <a:chOff x="9172072" y="2722128"/>
              <a:chExt cx="2113824" cy="365760"/>
            </a:xfrm>
          </p:grpSpPr>
          <p:sp>
            <p:nvSpPr>
              <p:cNvPr id="50" name="Rectangle 49"/>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p:spPr>
          </p:pic>
        </p:grpSp>
        <p:grpSp>
          <p:nvGrpSpPr>
            <p:cNvPr id="52" name="Group 51"/>
            <p:cNvGrpSpPr/>
            <p:nvPr/>
          </p:nvGrpSpPr>
          <p:grpSpPr>
            <a:xfrm>
              <a:off x="9394295" y="3273117"/>
              <a:ext cx="2115134" cy="365760"/>
              <a:chOff x="9170762" y="3168308"/>
              <a:chExt cx="2115134" cy="365760"/>
            </a:xfrm>
          </p:grpSpPr>
          <p:sp>
            <p:nvSpPr>
              <p:cNvPr id="53" name="Rectangle 52"/>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p:spPr>
          </p:pic>
        </p:grpSp>
        <p:grpSp>
          <p:nvGrpSpPr>
            <p:cNvPr id="55" name="Group 54"/>
            <p:cNvGrpSpPr/>
            <p:nvPr/>
          </p:nvGrpSpPr>
          <p:grpSpPr>
            <a:xfrm>
              <a:off x="9394295" y="3740128"/>
              <a:ext cx="2113824" cy="366272"/>
              <a:chOff x="9151808" y="3646179"/>
              <a:chExt cx="2113824" cy="366272"/>
            </a:xfrm>
          </p:grpSpPr>
          <p:sp>
            <p:nvSpPr>
              <p:cNvPr id="56" name="Rectangle 55"/>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p:spPr>
          </p:pic>
        </p:grpSp>
        <p:grpSp>
          <p:nvGrpSpPr>
            <p:cNvPr id="58" name="Group 57"/>
            <p:cNvGrpSpPr/>
            <p:nvPr/>
          </p:nvGrpSpPr>
          <p:grpSpPr>
            <a:xfrm>
              <a:off x="9394295" y="4207651"/>
              <a:ext cx="2113824" cy="365760"/>
              <a:chOff x="9150497" y="4108418"/>
              <a:chExt cx="2113824" cy="365760"/>
            </a:xfrm>
          </p:grpSpPr>
          <p:sp>
            <p:nvSpPr>
              <p:cNvPr id="59" name="Rectangle 58"/>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p:spPr>
          </p:pic>
        </p:grpSp>
        <p:grpSp>
          <p:nvGrpSpPr>
            <p:cNvPr id="61" name="Group 60"/>
            <p:cNvGrpSpPr/>
            <p:nvPr/>
          </p:nvGrpSpPr>
          <p:grpSpPr>
            <a:xfrm>
              <a:off x="9394295" y="4674662"/>
              <a:ext cx="2113824" cy="366332"/>
              <a:chOff x="9165609" y="4567677"/>
              <a:chExt cx="2113824" cy="366332"/>
            </a:xfrm>
          </p:grpSpPr>
          <p:sp>
            <p:nvSpPr>
              <p:cNvPr id="62" name="Rectangle 61"/>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p:spPr>
          </p:pic>
        </p:grpSp>
        <p:grpSp>
          <p:nvGrpSpPr>
            <p:cNvPr id="64" name="Group 63"/>
            <p:cNvGrpSpPr/>
            <p:nvPr/>
          </p:nvGrpSpPr>
          <p:grpSpPr>
            <a:xfrm>
              <a:off x="9394295" y="5142245"/>
              <a:ext cx="2113824" cy="368408"/>
              <a:chOff x="9147045" y="5033145"/>
              <a:chExt cx="2113824" cy="368408"/>
            </a:xfrm>
          </p:grpSpPr>
          <p:sp>
            <p:nvSpPr>
              <p:cNvPr id="65" name="Rectangle 64"/>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p:spPr>
          </p:pic>
        </p:grpSp>
      </p:grpSp>
      <p:sp>
        <p:nvSpPr>
          <p:cNvPr id="67" name="Title 1"/>
          <p:cNvSpPr txBox="1">
            <a:spLocks/>
          </p:cNvSpPr>
          <p:nvPr/>
        </p:nvSpPr>
        <p:spPr>
          <a:xfrm>
            <a:off x="-3772" y="216812"/>
            <a:ext cx="693235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auto">
              <a:spcAft>
                <a:spcPts val="0"/>
              </a:spcAft>
              <a:defRPr/>
            </a:pPr>
            <a:r>
              <a:rPr lang="en-US" sz="4705" spc="-100" dirty="0">
                <a:solidFill>
                  <a:schemeClr val="bg1"/>
                </a:solidFill>
                <a:latin typeface="Segoe UI Light"/>
              </a:rPr>
              <a:t>An x-ray of a typical bot</a:t>
            </a:r>
          </a:p>
        </p:txBody>
      </p:sp>
      <p:sp>
        <p:nvSpPr>
          <p:cNvPr id="68" name="Rectangle 67"/>
          <p:cNvSpPr/>
          <p:nvPr/>
        </p:nvSpPr>
        <p:spPr>
          <a:xfrm>
            <a:off x="632179" y="3867767"/>
            <a:ext cx="2096159" cy="672151"/>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rgbClr val="FFFFFF"/>
                </a:solidFill>
                <a:latin typeface="Segoe UI Light"/>
                <a:cs typeface="Segoe UI Light" panose="020B0502040204020203" pitchFamily="34" charset="0"/>
              </a:rPr>
              <a:t>Bot Builder SDK</a:t>
            </a:r>
          </a:p>
        </p:txBody>
      </p:sp>
      <p:sp>
        <p:nvSpPr>
          <p:cNvPr id="69" name="Oval 68"/>
          <p:cNvSpPr/>
          <p:nvPr/>
        </p:nvSpPr>
        <p:spPr bwMode="auto">
          <a:xfrm>
            <a:off x="312971" y="2339665"/>
            <a:ext cx="2734406" cy="2281173"/>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defRPr/>
            </a:pPr>
            <a:endParaRPr lang="en-US" sz="2353" dirty="0">
              <a:solidFill>
                <a:srgbClr val="FFFFFF"/>
              </a:solidFill>
              <a:latin typeface="Segoe UI Light"/>
              <a:ea typeface="Segoe UI" pitchFamily="34" charset="0"/>
              <a:cs typeface="Segoe UI" pitchFamily="34" charset="0"/>
            </a:endParaRPr>
          </a:p>
        </p:txBody>
      </p:sp>
      <p:cxnSp>
        <p:nvCxnSpPr>
          <p:cNvPr id="70" name="Straight Arrow Connector 69"/>
          <p:cNvCxnSpPr>
            <a:cxnSpLocks/>
          </p:cNvCxnSpPr>
          <p:nvPr/>
        </p:nvCxnSpPr>
        <p:spPr>
          <a:xfrm flipH="1">
            <a:off x="2197413" y="2074848"/>
            <a:ext cx="373510" cy="37351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41558" y="1420245"/>
            <a:ext cx="3472808" cy="615522"/>
          </a:xfrm>
          <a:prstGeom prst="rect">
            <a:avLst/>
          </a:prstGeom>
          <a:noFill/>
        </p:spPr>
        <p:txBody>
          <a:bodyPr wrap="none" lIns="179285" tIns="143428" rIns="179285" bIns="143428" rtlCol="0">
            <a:spAutoFit/>
          </a:bodyPr>
          <a:lstStyle/>
          <a:p>
            <a:pPr defTabSz="914367" eaLnBrk="1" fontAlgn="auto" hangingPunct="1">
              <a:lnSpc>
                <a:spcPct val="90000"/>
              </a:lnSpc>
              <a:spcBef>
                <a:spcPts val="0"/>
              </a:spcBef>
              <a:spcAft>
                <a:spcPts val="588"/>
              </a:spcAft>
              <a:defRPr/>
            </a:pPr>
            <a:r>
              <a:rPr lang="en-US" sz="2353" dirty="0">
                <a:solidFill>
                  <a:schemeClr val="bg1"/>
                </a:solidFill>
                <a:latin typeface="Segoe UI Light"/>
              </a:rPr>
              <a:t>Your bot code goes here</a:t>
            </a:r>
          </a:p>
        </p:txBody>
      </p:sp>
    </p:spTree>
    <p:extLst>
      <p:ext uri="{BB962C8B-B14F-4D97-AF65-F5344CB8AC3E}">
        <p14:creationId xmlns:p14="http://schemas.microsoft.com/office/powerpoint/2010/main" val="9515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2848746" y="1946558"/>
            <a:ext cx="6353323" cy="3113816"/>
          </a:xfrm>
        </p:spPr>
        <p:txBody>
          <a:bodyPr/>
          <a:lstStyle/>
          <a:p>
            <a:r>
              <a:rPr lang="en-US" dirty="0"/>
              <a:t>A bot is an app</a:t>
            </a:r>
            <a:br>
              <a:rPr lang="en-US" dirty="0"/>
            </a:br>
            <a:r>
              <a:rPr lang="en-US" dirty="0"/>
              <a:t>with a </a:t>
            </a:r>
            <a:r>
              <a:rPr lang="en-US"/>
              <a:t>little more </a:t>
            </a:r>
            <a:r>
              <a:rPr lang="en-US" dirty="0"/>
              <a:t>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pPr algn="ctr"/>
            <a:r>
              <a:rPr lang="en-US" dirty="0"/>
              <a:t>But... Do you really need a bot?</a:t>
            </a:r>
          </a:p>
        </p:txBody>
      </p:sp>
    </p:spTree>
    <p:extLst>
      <p:ext uri="{BB962C8B-B14F-4D97-AF65-F5344CB8AC3E}">
        <p14:creationId xmlns:p14="http://schemas.microsoft.com/office/powerpoint/2010/main" val="23842703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don’t inherently solve all problems</a:t>
            </a:r>
          </a:p>
        </p:txBody>
      </p:sp>
      <p:sp>
        <p:nvSpPr>
          <p:cNvPr id="5" name="Text Placeholder 4"/>
          <p:cNvSpPr>
            <a:spLocks noGrp="1"/>
          </p:cNvSpPr>
          <p:nvPr>
            <p:ph idx="1"/>
          </p:nvPr>
        </p:nvSpPr>
        <p:spPr/>
        <p:txBody>
          <a:bodyPr/>
          <a:lstStyle/>
          <a:p>
            <a:r>
              <a:rPr lang="en-US" dirty="0"/>
              <a:t>Address your core issues first</a:t>
            </a:r>
          </a:p>
          <a:p>
            <a:r>
              <a:rPr lang="en-US" dirty="0"/>
              <a:t>Determine if a different type of app might be appropriate</a:t>
            </a:r>
          </a:p>
          <a:p>
            <a:r>
              <a:rPr lang="en-US" dirty="0"/>
              <a:t>How will this be different from your existing website/mobile app/desktop app?</a:t>
            </a:r>
          </a:p>
        </p:txBody>
      </p:sp>
    </p:spTree>
    <p:extLst>
      <p:ext uri="{BB962C8B-B14F-4D97-AF65-F5344CB8AC3E}">
        <p14:creationId xmlns:p14="http://schemas.microsoft.com/office/powerpoint/2010/main" val="207377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Anti-pattern: Canvas/input mismatch</a:t>
            </a:r>
          </a:p>
        </p:txBody>
      </p:sp>
      <p:pic>
        <p:nvPicPr>
          <p:cNvPr id="3" name="Picture 2"/>
          <p:cNvPicPr>
            <a:picLocks noChangeAspect="1"/>
          </p:cNvPicPr>
          <p:nvPr/>
        </p:nvPicPr>
        <p:blipFill>
          <a:blip r:embed="rId3"/>
          <a:stretch>
            <a:fillRect/>
          </a:stretch>
        </p:blipFill>
        <p:spPr>
          <a:xfrm>
            <a:off x="1912685" y="1337343"/>
            <a:ext cx="8693728" cy="4973645"/>
          </a:xfrm>
          <a:prstGeom prst="rect">
            <a:avLst/>
          </a:prstGeom>
        </p:spPr>
      </p:pic>
    </p:spTree>
    <p:extLst>
      <p:ext uri="{BB962C8B-B14F-4D97-AF65-F5344CB8AC3E}">
        <p14:creationId xmlns:p14="http://schemas.microsoft.com/office/powerpoint/2010/main" val="2580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34407" y="291513"/>
            <a:ext cx="9038950" cy="971127"/>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I'd like to report a problem with Rover 7</a:t>
            </a:r>
          </a:p>
        </p:txBody>
      </p:sp>
      <p:sp>
        <p:nvSpPr>
          <p:cNvPr id="3" name="Speech Bubble: Rectangle with Corners Rounded 2"/>
          <p:cNvSpPr/>
          <p:nvPr/>
        </p:nvSpPr>
        <p:spPr bwMode="auto">
          <a:xfrm>
            <a:off x="493345" y="1860257"/>
            <a:ext cx="9038950" cy="971127"/>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Sure thing! What subsystem is failing?</a:t>
            </a:r>
          </a:p>
        </p:txBody>
      </p:sp>
      <p:sp>
        <p:nvSpPr>
          <p:cNvPr id="4" name="Speech Bubble: Rectangle with Corners Rounded 3"/>
          <p:cNvSpPr/>
          <p:nvPr/>
        </p:nvSpPr>
        <p:spPr bwMode="auto">
          <a:xfrm>
            <a:off x="2734407" y="3429707"/>
            <a:ext cx="9038950" cy="971127"/>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The soil collection module</a:t>
            </a:r>
          </a:p>
        </p:txBody>
      </p:sp>
      <p:sp>
        <p:nvSpPr>
          <p:cNvPr id="5" name="Speech Bubble: Rectangle with Corners Rounded 4"/>
          <p:cNvSpPr/>
          <p:nvPr/>
        </p:nvSpPr>
        <p:spPr bwMode="auto">
          <a:xfrm>
            <a:off x="418643" y="4998450"/>
            <a:ext cx="9038950" cy="971127"/>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I'll get that entered into the system for you!</a:t>
            </a:r>
          </a:p>
        </p:txBody>
      </p:sp>
    </p:spTree>
    <p:extLst>
      <p:ext uri="{BB962C8B-B14F-4D97-AF65-F5344CB8AC3E}">
        <p14:creationId xmlns:p14="http://schemas.microsoft.com/office/powerpoint/2010/main" val="251254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Anti-pattern: Canvas/input mismatch</a:t>
            </a:r>
          </a:p>
        </p:txBody>
      </p:sp>
      <p:pic>
        <p:nvPicPr>
          <p:cNvPr id="3" name="Picture 2"/>
          <p:cNvPicPr>
            <a:picLocks noChangeAspect="1"/>
          </p:cNvPicPr>
          <p:nvPr/>
        </p:nvPicPr>
        <p:blipFill>
          <a:blip r:embed="rId3"/>
          <a:stretch>
            <a:fillRect/>
          </a:stretch>
        </p:blipFill>
        <p:spPr>
          <a:xfrm>
            <a:off x="2211492" y="2532576"/>
            <a:ext cx="7977236" cy="1718174"/>
          </a:xfrm>
          <a:prstGeom prst="rect">
            <a:avLst/>
          </a:prstGeom>
        </p:spPr>
      </p:pic>
    </p:spTree>
    <p:extLst>
      <p:ext uri="{BB962C8B-B14F-4D97-AF65-F5344CB8AC3E}">
        <p14:creationId xmlns:p14="http://schemas.microsoft.com/office/powerpoint/2010/main" val="19021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Anti-pattern: Canvas/input mismatch</a:t>
            </a:r>
          </a:p>
        </p:txBody>
      </p:sp>
      <p:pic>
        <p:nvPicPr>
          <p:cNvPr id="2" name="Picture 1"/>
          <p:cNvPicPr>
            <a:picLocks noChangeAspect="1"/>
          </p:cNvPicPr>
          <p:nvPr/>
        </p:nvPicPr>
        <p:blipFill>
          <a:blip r:embed="rId3"/>
          <a:stretch>
            <a:fillRect/>
          </a:stretch>
        </p:blipFill>
        <p:spPr>
          <a:xfrm>
            <a:off x="2659705" y="1337343"/>
            <a:ext cx="6966195" cy="4825388"/>
          </a:xfrm>
          <a:prstGeom prst="rect">
            <a:avLst/>
          </a:prstGeom>
        </p:spPr>
      </p:pic>
    </p:spTree>
    <p:extLst>
      <p:ext uri="{BB962C8B-B14F-4D97-AF65-F5344CB8AC3E}">
        <p14:creationId xmlns:p14="http://schemas.microsoft.com/office/powerpoint/2010/main" val="466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2CEF1D-F9AD-4F58-87F6-76813256C36F}"/>
              </a:ext>
            </a:extLst>
          </p:cNvPr>
          <p:cNvSpPr>
            <a:spLocks noGrp="1"/>
          </p:cNvSpPr>
          <p:nvPr>
            <p:ph type="title"/>
          </p:nvPr>
        </p:nvSpPr>
        <p:spPr/>
        <p:txBody>
          <a:bodyPr/>
          <a:lstStyle/>
          <a:p>
            <a:r>
              <a:rPr lang="en-US" dirty="0"/>
              <a:t>Using the right interface</a:t>
            </a:r>
          </a:p>
        </p:txBody>
      </p:sp>
    </p:spTree>
    <p:extLst>
      <p:ext uri="{BB962C8B-B14F-4D97-AF65-F5344CB8AC3E}">
        <p14:creationId xmlns:p14="http://schemas.microsoft.com/office/powerpoint/2010/main" val="1712448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Common patterns</a:t>
            </a:r>
          </a:p>
        </p:txBody>
      </p:sp>
    </p:spTree>
    <p:extLst>
      <p:ext uri="{BB962C8B-B14F-4D97-AF65-F5344CB8AC3E}">
        <p14:creationId xmlns:p14="http://schemas.microsoft.com/office/powerpoint/2010/main" val="12298968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Base Bots</a:t>
            </a:r>
          </a:p>
        </p:txBody>
      </p:sp>
      <p:sp>
        <p:nvSpPr>
          <p:cNvPr id="6" name="Text Placeholder 5"/>
          <p:cNvSpPr>
            <a:spLocks noGrp="1"/>
          </p:cNvSpPr>
          <p:nvPr>
            <p:ph idx="1"/>
          </p:nvPr>
        </p:nvSpPr>
        <p:spPr/>
        <p:txBody>
          <a:bodyPr/>
          <a:lstStyle/>
          <a:p>
            <a:r>
              <a:rPr lang="en-US" sz="3137" dirty="0"/>
              <a:t>Bots that can reason over a corpus of data to find and return a piece of information </a:t>
            </a:r>
          </a:p>
          <a:p>
            <a:endParaRPr lang="en-US" sz="3137" dirty="0"/>
          </a:p>
          <a:p>
            <a:r>
              <a:rPr lang="en-US" sz="3137" dirty="0"/>
              <a:t>Event bots, Help Desk bots, Contact bots, etc.</a:t>
            </a:r>
          </a:p>
        </p:txBody>
      </p:sp>
      <p:sp>
        <p:nvSpPr>
          <p:cNvPr id="4" name="Rectangle 3"/>
          <p:cNvSpPr/>
          <p:nvPr/>
        </p:nvSpPr>
        <p:spPr>
          <a:xfrm>
            <a:off x="10322784" y="5913325"/>
            <a:ext cx="1601979" cy="651728"/>
          </a:xfrm>
          <a:prstGeom prst="rect">
            <a:avLst/>
          </a:prstGeom>
        </p:spPr>
        <p:txBody>
          <a:bodyPr wrap="none" lIns="179285" tIns="143428" rIns="179285" bIns="143428">
            <a:spAutoFit/>
          </a:bodyPr>
          <a:lstStyle/>
          <a:p>
            <a:pPr algn="r" defTabSz="914367" eaLnBrk="1" fontAlgn="auto" hangingPunct="1">
              <a:spcBef>
                <a:spcPts val="0"/>
              </a:spcBef>
              <a:spcAft>
                <a:spcPts val="0"/>
              </a:spcAft>
              <a:defRPr/>
            </a:pPr>
            <a:r>
              <a:rPr lang="en-US" sz="2353" dirty="0">
                <a:gradFill>
                  <a:gsLst>
                    <a:gs pos="6494">
                      <a:srgbClr val="FFFFFF"/>
                    </a:gs>
                    <a:gs pos="18182">
                      <a:srgbClr val="FFFFFF"/>
                    </a:gs>
                  </a:gsLst>
                  <a:lin ang="5400000" scaled="1"/>
                </a:gradFill>
                <a:latin typeface="Segoe UI Semilight"/>
              </a:rPr>
              <a:t>#MSBuild</a:t>
            </a:r>
          </a:p>
        </p:txBody>
      </p:sp>
    </p:spTree>
    <p:extLst>
      <p:ext uri="{BB962C8B-B14F-4D97-AF65-F5344CB8AC3E}">
        <p14:creationId xmlns:p14="http://schemas.microsoft.com/office/powerpoint/2010/main" val="1346104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pt-BR" dirty="0"/>
              <a:t>Handoff to Human</a:t>
            </a:r>
            <a:endParaRPr lang="en-US" dirty="0"/>
          </a:p>
        </p:txBody>
      </p:sp>
      <p:sp>
        <p:nvSpPr>
          <p:cNvPr id="2" name="Rectangle 1"/>
          <p:cNvSpPr/>
          <p:nvPr/>
        </p:nvSpPr>
        <p:spPr bwMode="auto">
          <a:xfrm>
            <a:off x="792153" y="2644628"/>
            <a:ext cx="1699194" cy="97112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eaLnBrk="1" hangingPunct="1">
              <a:lnSpc>
                <a:spcPct val="90000"/>
              </a:lnSpc>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eaLnBrk="1" hangingPunct="1">
              <a:lnSpc>
                <a:spcPct val="90000"/>
              </a:lnSpc>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eaLnBrk="1" hangingPunct="1">
              <a:lnSpc>
                <a:spcPct val="90000"/>
              </a:lnSpc>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eaLnBrk="1" hangingPunct="1">
              <a:lnSpc>
                <a:spcPct val="90000"/>
              </a:lnSpc>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762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762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762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055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Backchannel</a:t>
            </a:r>
          </a:p>
        </p:txBody>
      </p:sp>
      <p:sp>
        <p:nvSpPr>
          <p:cNvPr id="6" name="Text Placeholder 5"/>
          <p:cNvSpPr>
            <a:spLocks noGrp="1"/>
          </p:cNvSpPr>
          <p:nvPr>
            <p:ph type="body" sz="quarter" idx="10"/>
          </p:nvPr>
        </p:nvSpPr>
        <p:spPr>
          <a:xfrm>
            <a:off x="351522" y="1318878"/>
            <a:ext cx="11248679" cy="1303434"/>
          </a:xfrm>
        </p:spPr>
        <p:txBody>
          <a:bodyPr/>
          <a:lstStyle/>
          <a:p>
            <a:r>
              <a:rPr lang="en-US" sz="3137" dirty="0"/>
              <a:t>Backchannel is the practice of using maintaining a real-time online conversation alongside the primary group activity or live spoken remarks</a:t>
            </a:r>
          </a:p>
        </p:txBody>
      </p:sp>
    </p:spTree>
    <p:extLst>
      <p:ext uri="{BB962C8B-B14F-4D97-AF65-F5344CB8AC3E}">
        <p14:creationId xmlns:p14="http://schemas.microsoft.com/office/powerpoint/2010/main" val="21407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The labs</a:t>
            </a:r>
          </a:p>
        </p:txBody>
      </p:sp>
    </p:spTree>
    <p:extLst>
      <p:ext uri="{BB962C8B-B14F-4D97-AF65-F5344CB8AC3E}">
        <p14:creationId xmlns:p14="http://schemas.microsoft.com/office/powerpoint/2010/main" val="7602024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5913438" y="2924175"/>
            <a:ext cx="5162550" cy="622300"/>
          </a:xfrm>
        </p:spPr>
        <p:txBody>
          <a:bodyPr/>
          <a:lstStyle/>
          <a:p>
            <a:r>
              <a:rPr lang="en-US" altLang="en-US" dirty="0"/>
              <a:t>OPERATION: M.A.X.</a:t>
            </a:r>
          </a:p>
        </p:txBody>
      </p:sp>
    </p:spTree>
    <p:extLst>
      <p:ext uri="{BB962C8B-B14F-4D97-AF65-F5344CB8AC3E}">
        <p14:creationId xmlns:p14="http://schemas.microsoft.com/office/powerpoint/2010/main" val="4166110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the labs</a:t>
            </a:r>
          </a:p>
        </p:txBody>
      </p:sp>
      <p:sp>
        <p:nvSpPr>
          <p:cNvPr id="4" name="Text Placeholder 3"/>
          <p:cNvSpPr>
            <a:spLocks noGrp="1"/>
          </p:cNvSpPr>
          <p:nvPr>
            <p:ph idx="1"/>
          </p:nvPr>
        </p:nvSpPr>
        <p:spPr/>
        <p:txBody>
          <a:bodyPr/>
          <a:lstStyle/>
          <a:p>
            <a:r>
              <a:rPr lang="en-US" dirty="0"/>
              <a:t>All based on real world scenarios</a:t>
            </a:r>
          </a:p>
          <a:p>
            <a:r>
              <a:rPr lang="en-US" dirty="0"/>
              <a:t>Blend of guided experience and hackfest</a:t>
            </a:r>
          </a:p>
          <a:p>
            <a:r>
              <a:rPr lang="en-US" dirty="0"/>
              <a:t>Each lab contains</a:t>
            </a:r>
          </a:p>
          <a:p>
            <a:pPr lvl="1"/>
            <a:r>
              <a:rPr lang="en-US" dirty="0"/>
              <a:t>Detailed user stories</a:t>
            </a:r>
          </a:p>
          <a:p>
            <a:pPr lvl="2"/>
            <a:r>
              <a:rPr lang="en-US" dirty="0"/>
              <a:t>High-level steps</a:t>
            </a:r>
          </a:p>
          <a:p>
            <a:pPr lvl="1"/>
            <a:r>
              <a:rPr lang="en-US" dirty="0"/>
              <a:t>Step by step instructions</a:t>
            </a:r>
          </a:p>
          <a:p>
            <a:pPr lvl="2"/>
            <a:r>
              <a:rPr lang="en-US" dirty="0"/>
              <a:t>If you feel unsure about what to do</a:t>
            </a:r>
          </a:p>
          <a:p>
            <a:pPr lvl="1"/>
            <a:r>
              <a:rPr lang="en-US" dirty="0"/>
              <a:t>Further challenges</a:t>
            </a:r>
          </a:p>
          <a:p>
            <a:pPr lvl="2"/>
            <a:r>
              <a:rPr lang="en-US" dirty="0"/>
              <a:t>Take your bot to the next level</a:t>
            </a:r>
          </a:p>
        </p:txBody>
      </p:sp>
    </p:spTree>
    <p:extLst>
      <p:ext uri="{BB962C8B-B14F-4D97-AF65-F5344CB8AC3E}">
        <p14:creationId xmlns:p14="http://schemas.microsoft.com/office/powerpoint/2010/main" val="2374160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B022-D918-4FF8-8572-48F8E56B9870}"/>
              </a:ext>
            </a:extLst>
          </p:cNvPr>
          <p:cNvSpPr>
            <a:spLocks noGrp="1"/>
          </p:cNvSpPr>
          <p:nvPr>
            <p:ph type="title"/>
          </p:nvPr>
        </p:nvSpPr>
        <p:spPr/>
        <p:txBody>
          <a:bodyPr/>
          <a:lstStyle/>
          <a:p>
            <a:pPr algn="ctr"/>
            <a:r>
              <a:rPr lang="en-US" dirty="0"/>
              <a:t>How did we get here?</a:t>
            </a:r>
          </a:p>
        </p:txBody>
      </p:sp>
    </p:spTree>
    <p:extLst>
      <p:ext uri="{BB962C8B-B14F-4D97-AF65-F5344CB8AC3E}">
        <p14:creationId xmlns:p14="http://schemas.microsoft.com/office/powerpoint/2010/main" val="370291194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36575" y="290513"/>
            <a:ext cx="11655425" cy="898525"/>
          </a:xfrm>
        </p:spPr>
        <p:txBody>
          <a:bodyPr/>
          <a:lstStyle/>
          <a:p>
            <a:r>
              <a:rPr lang="en-US" dirty="0"/>
              <a:t>Command Line</a:t>
            </a:r>
          </a:p>
        </p:txBody>
      </p:sp>
      <p:sp>
        <p:nvSpPr>
          <p:cNvPr id="6" name="Text Placeholder 5"/>
          <p:cNvSpPr>
            <a:spLocks noGrp="1"/>
          </p:cNvSpPr>
          <p:nvPr>
            <p:ph type="body" sz="quarter" idx="4294967295"/>
          </p:nvPr>
        </p:nvSpPr>
        <p:spPr>
          <a:xfrm>
            <a:off x="0" y="1597025"/>
            <a:ext cx="6743700" cy="723900"/>
          </a:xfrm>
        </p:spPr>
        <p:txBody>
          <a:bodyPr/>
          <a:lstStyle/>
          <a:p>
            <a:pPr marL="0" indent="0">
              <a:spcBef>
                <a:spcPct val="20000"/>
              </a:spcBef>
              <a:buNone/>
            </a:pPr>
            <a:r>
              <a:rPr lang="en-US" sz="3921" dirty="0">
                <a:solidFill>
                  <a:schemeClr val="tx1"/>
                </a:solidFill>
                <a:latin typeface="+mj-lt"/>
              </a:rPr>
              <a:t>   Tell me what to do</a:t>
            </a:r>
          </a:p>
        </p:txBody>
      </p:sp>
      <p:sp>
        <p:nvSpPr>
          <p:cNvPr id="7" name="Text Placeholder 5"/>
          <p:cNvSpPr txBox="1">
            <a:spLocks/>
          </p:cNvSpPr>
          <p:nvPr/>
        </p:nvSpPr>
        <p:spPr>
          <a:xfrm>
            <a:off x="288328" y="2140116"/>
            <a:ext cx="469728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rPr>
              <a:t>using a language you don’t know</a:t>
            </a:r>
          </a:p>
        </p:txBody>
      </p:sp>
      <p:sp>
        <p:nvSpPr>
          <p:cNvPr id="9" name="Text Placeholder 5"/>
          <p:cNvSpPr txBox="1">
            <a:spLocks/>
          </p:cNvSpPr>
          <p:nvPr/>
        </p:nvSpPr>
        <p:spPr>
          <a:xfrm>
            <a:off x="269240" y="3570185"/>
            <a:ext cx="4697281" cy="235346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rPr>
              <a:t>P.S. I will delete all your files if you get even the tiniest detail wrong.</a:t>
            </a:r>
          </a:p>
        </p:txBody>
      </p:sp>
      <p:grpSp>
        <p:nvGrpSpPr>
          <p:cNvPr id="15" name="Group 14"/>
          <p:cNvGrpSpPr/>
          <p:nvPr/>
        </p:nvGrpSpPr>
        <p:grpSpPr>
          <a:xfrm>
            <a:off x="6590148" y="583668"/>
            <a:ext cx="4376733" cy="5647398"/>
            <a:chOff x="6794301" y="1233885"/>
            <a:chExt cx="4464496" cy="5760640"/>
          </a:xfrm>
        </p:grpSpPr>
        <p:sp>
          <p:nvSpPr>
            <p:cNvPr id="10" name="Rectangle 9"/>
            <p:cNvSpPr/>
            <p:nvPr/>
          </p:nvSpPr>
          <p:spPr bwMode="auto">
            <a:xfrm>
              <a:off x="6794301" y="1233885"/>
              <a:ext cx="4464496" cy="5760640"/>
            </a:xfrm>
            <a:prstGeom prst="rect">
              <a:avLst/>
            </a:prstGeom>
            <a:solidFill>
              <a:schemeClr val="bg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dirty="0">
                <a:gradFill>
                  <a:gsLst>
                    <a:gs pos="5439">
                      <a:srgbClr val="F8F8F8"/>
                    </a:gs>
                    <a:gs pos="10000">
                      <a:srgbClr val="F8F8F8"/>
                    </a:gs>
                  </a:gsLst>
                  <a:lin ang="5400000" scaled="0"/>
                </a:gradFill>
              </a:endParaRPr>
            </a:p>
          </p:txBody>
        </p:sp>
        <p:sp>
          <p:nvSpPr>
            <p:cNvPr id="5" name="TextBox 4"/>
            <p:cNvSpPr txBox="1"/>
            <p:nvPr/>
          </p:nvSpPr>
          <p:spPr>
            <a:xfrm>
              <a:off x="7082333" y="1737941"/>
              <a:ext cx="4176464" cy="864852"/>
            </a:xfrm>
            <a:prstGeom prst="rect">
              <a:avLst/>
            </a:prstGeom>
            <a:noFill/>
          </p:spPr>
          <p:txBody>
            <a:bodyPr wrap="square" lIns="179285" tIns="143428" rIns="179285" bIns="143428" rtlCol="0">
              <a:spAutoFit/>
            </a:bodyPr>
            <a:lstStyle/>
            <a:p>
              <a:pPr>
                <a:lnSpc>
                  <a:spcPct val="90000"/>
                </a:lnSpc>
                <a:spcAft>
                  <a:spcPts val="588"/>
                </a:spcAft>
              </a:pPr>
              <a:r>
                <a:rPr lang="en-US" sz="3921" dirty="0">
                  <a:solidFill>
                    <a:srgbClr val="00B050"/>
                  </a:solidFill>
                  <a:latin typeface="Consolas" charset="0"/>
                  <a:ea typeface="Consolas" charset="0"/>
                  <a:cs typeface="Consolas" charset="0"/>
                </a:rPr>
                <a:t>C:\</a:t>
              </a:r>
            </a:p>
          </p:txBody>
        </p:sp>
        <p:sp>
          <p:nvSpPr>
            <p:cNvPr id="11" name="Rectangle 10"/>
            <p:cNvSpPr/>
            <p:nvPr/>
          </p:nvSpPr>
          <p:spPr bwMode="auto">
            <a:xfrm>
              <a:off x="8234461" y="1913086"/>
              <a:ext cx="288032" cy="45411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dirty="0">
                <a:gradFill>
                  <a:gsLst>
                    <a:gs pos="5439">
                      <a:srgbClr val="F8F8F8"/>
                    </a:gs>
                    <a:gs pos="10000">
                      <a:srgbClr val="F8F8F8"/>
                    </a:gs>
                  </a:gsLst>
                  <a:lin ang="5400000" scaled="0"/>
                </a:gradFill>
              </a:endParaRPr>
            </a:p>
          </p:txBody>
        </p:sp>
      </p:grpSp>
      <p:sp>
        <p:nvSpPr>
          <p:cNvPr id="2" name="TextBox 1">
            <a:extLst>
              <a:ext uri="{FF2B5EF4-FFF2-40B4-BE49-F238E27FC236}">
                <a16:creationId xmlns:a16="http://schemas.microsoft.com/office/drawing/2014/main" id="{EE70521C-5703-4F6A-97EF-34178E0AAEB6}"/>
              </a:ext>
            </a:extLst>
          </p:cNvPr>
          <p:cNvSpPr txBox="1"/>
          <p:nvPr/>
        </p:nvSpPr>
        <p:spPr>
          <a:xfrm>
            <a:off x="119835" y="1542700"/>
            <a:ext cx="6106480" cy="832764"/>
          </a:xfrm>
          <a:prstGeom prst="rect">
            <a:avLst/>
          </a:prstGeom>
        </p:spPr>
        <p:txBody>
          <a:bodyPr wrap="square" lIns="179285" tIns="143428" rIns="179285" bIns="143428" rtlCol="0">
            <a:spAutoFit/>
          </a:bodyPr>
          <a:lstStyle/>
          <a:p>
            <a:pPr>
              <a:lnSpc>
                <a:spcPct val="90000"/>
              </a:lnSpc>
              <a:spcAft>
                <a:spcPts val="588"/>
              </a:spcAft>
            </a:pPr>
            <a:r>
              <a:rPr lang="en-US" sz="3921" dirty="0">
                <a:latin typeface="+mj-lt"/>
              </a:rPr>
              <a:t>Extremely powerful</a:t>
            </a:r>
          </a:p>
        </p:txBody>
      </p:sp>
      <p:sp>
        <p:nvSpPr>
          <p:cNvPr id="12" name="TextBox 11">
            <a:extLst>
              <a:ext uri="{FF2B5EF4-FFF2-40B4-BE49-F238E27FC236}">
                <a16:creationId xmlns:a16="http://schemas.microsoft.com/office/drawing/2014/main" id="{DDAF107E-752A-45D0-A315-DABE9BA3E36B}"/>
              </a:ext>
            </a:extLst>
          </p:cNvPr>
          <p:cNvSpPr txBox="1"/>
          <p:nvPr/>
        </p:nvSpPr>
        <p:spPr>
          <a:xfrm>
            <a:off x="119835" y="2140059"/>
            <a:ext cx="6106480" cy="1375872"/>
          </a:xfrm>
          <a:prstGeom prst="rect">
            <a:avLst/>
          </a:prstGeom>
        </p:spPr>
        <p:txBody>
          <a:bodyPr wrap="square" lIns="179285" tIns="143428" rIns="179285" bIns="143428" rtlCol="0">
            <a:spAutoFit/>
          </a:bodyPr>
          <a:lstStyle/>
          <a:p>
            <a:pPr>
              <a:lnSpc>
                <a:spcPct val="90000"/>
              </a:lnSpc>
              <a:spcAft>
                <a:spcPts val="588"/>
              </a:spcAft>
            </a:pPr>
            <a:r>
              <a:rPr lang="en-US" sz="3921" dirty="0">
                <a:latin typeface="+mj-lt"/>
              </a:rPr>
              <a:t>Cut right to what you're looking for…</a:t>
            </a:r>
          </a:p>
        </p:txBody>
      </p:sp>
      <p:sp>
        <p:nvSpPr>
          <p:cNvPr id="13" name="TextBox 12">
            <a:extLst>
              <a:ext uri="{FF2B5EF4-FFF2-40B4-BE49-F238E27FC236}">
                <a16:creationId xmlns:a16="http://schemas.microsoft.com/office/drawing/2014/main" id="{E1FDB432-C9C8-440A-9142-DA0D0F26420A}"/>
              </a:ext>
            </a:extLst>
          </p:cNvPr>
          <p:cNvSpPr txBox="1"/>
          <p:nvPr/>
        </p:nvSpPr>
        <p:spPr>
          <a:xfrm>
            <a:off x="119835" y="3293898"/>
            <a:ext cx="6106480" cy="1375872"/>
          </a:xfrm>
          <a:prstGeom prst="rect">
            <a:avLst/>
          </a:prstGeom>
        </p:spPr>
        <p:txBody>
          <a:bodyPr wrap="square" lIns="179285" tIns="143428" rIns="179285" bIns="143428" rtlCol="0">
            <a:spAutoFit/>
          </a:bodyPr>
          <a:lstStyle/>
          <a:p>
            <a:pPr>
              <a:lnSpc>
                <a:spcPct val="90000"/>
              </a:lnSpc>
              <a:spcAft>
                <a:spcPts val="588"/>
              </a:spcAft>
            </a:pPr>
            <a:r>
              <a:rPr lang="en-US" sz="3921" dirty="0">
                <a:latin typeface="+mj-lt"/>
              </a:rPr>
              <a:t>... if you know the right commands</a:t>
            </a:r>
          </a:p>
        </p:txBody>
      </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1000"/>
                                        <p:tgtEl>
                                          <p:spTgt spid="6">
                                            <p:txEl>
                                              <p:pRg st="0" end="0"/>
                                            </p:txEl>
                                          </p:spTgt>
                                        </p:tgtEl>
                                      </p:cBhvr>
                                    </p:animEffect>
                                    <p:anim calcmode="lin" valueType="num">
                                      <p:cBhvr>
                                        <p:cTn id="19"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20" dur="1000"/>
                                        <p:tgtEl>
                                          <p:spTgt spid="6">
                                            <p:txEl>
                                              <p:pRg st="0" end="0"/>
                                            </p:txEl>
                                          </p:spTgt>
                                        </p:tgtEl>
                                        <p:attrNameLst>
                                          <p:attrName>ppt_y</p:attrName>
                                        </p:attrNameLst>
                                      </p:cBhvr>
                                      <p:tavLst>
                                        <p:tav tm="0">
                                          <p:val>
                                            <p:strVal val="ppt_y"/>
                                          </p:val>
                                        </p:tav>
                                        <p:tav tm="100000">
                                          <p:val>
                                            <p:strVal val="ppt_y+.1"/>
                                          </p:val>
                                        </p:tav>
                                      </p:tavLst>
                                    </p:anim>
                                    <p:set>
                                      <p:cBhvr>
                                        <p:cTn id="21" dur="1" fill="hold">
                                          <p:stCondLst>
                                            <p:cond delay="999"/>
                                          </p:stCondLst>
                                        </p:cTn>
                                        <p:tgtEl>
                                          <p:spTgt spid="6">
                                            <p:txEl>
                                              <p:pRg st="0" end="0"/>
                                            </p:txEl>
                                          </p:spTgt>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7"/>
                                        </p:tgtEl>
                                      </p:cBhvr>
                                    </p:animEffect>
                                    <p:anim calcmode="lin" valueType="num">
                                      <p:cBhvr>
                                        <p:cTn id="24" dur="1000"/>
                                        <p:tgtEl>
                                          <p:spTgt spid="7"/>
                                        </p:tgtEl>
                                        <p:attrNameLst>
                                          <p:attrName>ppt_x</p:attrName>
                                        </p:attrNameLst>
                                      </p:cBhvr>
                                      <p:tavLst>
                                        <p:tav tm="0">
                                          <p:val>
                                            <p:strVal val="ppt_x"/>
                                          </p:val>
                                        </p:tav>
                                        <p:tav tm="100000">
                                          <p:val>
                                            <p:strVal val="ppt_x"/>
                                          </p:val>
                                        </p:tav>
                                      </p:tavLst>
                                    </p:anim>
                                    <p:anim calcmode="lin" valueType="num">
                                      <p:cBhvr>
                                        <p:cTn id="25" dur="1000"/>
                                        <p:tgtEl>
                                          <p:spTgt spid="7"/>
                                        </p:tgtEl>
                                        <p:attrNameLst>
                                          <p:attrName>ppt_y</p:attrName>
                                        </p:attrNameLst>
                                      </p:cBhvr>
                                      <p:tavLst>
                                        <p:tav tm="0">
                                          <p:val>
                                            <p:strVal val="ppt_y"/>
                                          </p:val>
                                        </p:tav>
                                        <p:tav tm="100000">
                                          <p:val>
                                            <p:strVal val="ppt_y+.1"/>
                                          </p:val>
                                        </p:tav>
                                      </p:tavLst>
                                    </p:anim>
                                    <p:set>
                                      <p:cBhvr>
                                        <p:cTn id="26" dur="1" fill="hold">
                                          <p:stCondLst>
                                            <p:cond delay="999"/>
                                          </p:stCondLst>
                                        </p:cTn>
                                        <p:tgtEl>
                                          <p:spTgt spid="7"/>
                                        </p:tgtEl>
                                        <p:attrNameLst>
                                          <p:attrName>style.visibility</p:attrName>
                                        </p:attrNameLst>
                                      </p:cBhvr>
                                      <p:to>
                                        <p:strVal val="hidden"/>
                                      </p:to>
                                    </p:set>
                                  </p:childTnLst>
                                </p:cTn>
                              </p:par>
                              <p:par>
                                <p:cTn id="27" presetID="42" presetClass="exit" presetSubtype="0" fill="hold" grpId="1" nodeType="withEffect">
                                  <p:stCondLst>
                                    <p:cond delay="0"/>
                                  </p:stCondLst>
                                  <p:childTnLst>
                                    <p:animEffect transition="out" filter="fade">
                                      <p:cBhvr>
                                        <p:cTn id="28" dur="1000"/>
                                        <p:tgtEl>
                                          <p:spTgt spid="9"/>
                                        </p:tgtEl>
                                      </p:cBhvr>
                                    </p:animEffect>
                                    <p:anim calcmode="lin" valueType="num">
                                      <p:cBhvr>
                                        <p:cTn id="29" dur="1000"/>
                                        <p:tgtEl>
                                          <p:spTgt spid="9"/>
                                        </p:tgtEl>
                                        <p:attrNameLst>
                                          <p:attrName>ppt_x</p:attrName>
                                        </p:attrNameLst>
                                      </p:cBhvr>
                                      <p:tavLst>
                                        <p:tav tm="0">
                                          <p:val>
                                            <p:strVal val="ppt_x"/>
                                          </p:val>
                                        </p:tav>
                                        <p:tav tm="100000">
                                          <p:val>
                                            <p:strVal val="ppt_x"/>
                                          </p:val>
                                        </p:tav>
                                      </p:tavLst>
                                    </p:anim>
                                    <p:anim calcmode="lin" valueType="num">
                                      <p:cBhvr>
                                        <p:cTn id="30" dur="1000"/>
                                        <p:tgtEl>
                                          <p:spTgt spid="9"/>
                                        </p:tgtEl>
                                        <p:attrNameLst>
                                          <p:attrName>ppt_y</p:attrName>
                                        </p:attrNameLst>
                                      </p:cBhvr>
                                      <p:tavLst>
                                        <p:tav tm="0">
                                          <p:val>
                                            <p:strVal val="ppt_y"/>
                                          </p:val>
                                        </p:tav>
                                        <p:tav tm="100000">
                                          <p:val>
                                            <p:strVal val="ppt_y+.1"/>
                                          </p:val>
                                        </p:tav>
                                      </p:tavLst>
                                    </p:anim>
                                    <p:set>
                                      <p:cBhvr>
                                        <p:cTn id="31" dur="1" fill="hold">
                                          <p:stCondLst>
                                            <p:cond delay="9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p:bldP spid="7" grpId="1"/>
      <p:bldP spid="9" grpId="0"/>
      <p:bldP spid="9" grpId="1"/>
      <p:bldP spid="2"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96863"/>
            <a:ext cx="11655425" cy="900112"/>
          </a:xfrm>
        </p:spPr>
        <p:txBody>
          <a:bodyPr/>
          <a:lstStyle/>
          <a:p>
            <a:r>
              <a:rPr lang="en-US" dirty="0"/>
              <a:t>Menus</a:t>
            </a:r>
          </a:p>
        </p:txBody>
      </p:sp>
      <p:sp>
        <p:nvSpPr>
          <p:cNvPr id="6" name="Text Placeholder 5"/>
          <p:cNvSpPr>
            <a:spLocks noGrp="1"/>
          </p:cNvSpPr>
          <p:nvPr>
            <p:ph type="body" sz="quarter" idx="4294967295"/>
          </p:nvPr>
        </p:nvSpPr>
        <p:spPr>
          <a:xfrm>
            <a:off x="407622" y="1430338"/>
            <a:ext cx="4697413" cy="1266825"/>
          </a:xfrm>
        </p:spPr>
        <p:txBody>
          <a:bodyPr/>
          <a:lstStyle/>
          <a:p>
            <a:pPr marL="0" indent="0">
              <a:buNone/>
            </a:pPr>
            <a:r>
              <a:rPr lang="en-US" sz="3921" dirty="0">
                <a:solidFill>
                  <a:schemeClr val="tx1"/>
                </a:solidFill>
                <a:latin typeface="Segoe UI Light" panose="020B0502040204020203" pitchFamily="34" charset="0"/>
                <a:cs typeface="Segoe UI Light" panose="020B0502040204020203" pitchFamily="34" charset="0"/>
              </a:rPr>
              <a:t>Select from the following options</a:t>
            </a:r>
          </a:p>
        </p:txBody>
      </p:sp>
      <p:sp>
        <p:nvSpPr>
          <p:cNvPr id="7" name="Text Placeholder 5"/>
          <p:cNvSpPr txBox="1">
            <a:spLocks/>
          </p:cNvSpPr>
          <p:nvPr/>
        </p:nvSpPr>
        <p:spPr>
          <a:xfrm>
            <a:off x="269239" y="2986137"/>
            <a:ext cx="4697281"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pPr>
            <a:r>
              <a:rPr lang="en-US" sz="3921" dirty="0">
                <a:solidFill>
                  <a:schemeClr val="tx1"/>
                </a:solidFill>
                <a:latin typeface="Segoe UI Light" panose="020B0502040204020203" pitchFamily="34" charset="0"/>
                <a:cs typeface="Segoe UI Light" panose="020B0502040204020203" pitchFamily="34" charset="0"/>
              </a:rPr>
              <a:t>So many options</a:t>
            </a:r>
          </a:p>
        </p:txBody>
      </p:sp>
      <p:sp>
        <p:nvSpPr>
          <p:cNvPr id="9" name="Text Placeholder 5"/>
          <p:cNvSpPr txBox="1">
            <a:spLocks/>
          </p:cNvSpPr>
          <p:nvPr/>
        </p:nvSpPr>
        <p:spPr>
          <a:xfrm>
            <a:off x="269240" y="3950473"/>
            <a:ext cx="4697281" cy="235346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pPr>
            <a:r>
              <a:rPr lang="en-US" sz="3921" dirty="0" err="1">
                <a:solidFill>
                  <a:schemeClr val="tx1"/>
                </a:solidFill>
                <a:latin typeface="Segoe UI Light" panose="020B0502040204020203" pitchFamily="34" charset="0"/>
                <a:cs typeface="Segoe UI Light" panose="020B0502040204020203" pitchFamily="34" charset="0"/>
              </a:rPr>
              <a:t>Yo</a:t>
            </a:r>
            <a:r>
              <a:rPr lang="en-US" sz="3921" dirty="0">
                <a:solidFill>
                  <a:schemeClr val="tx1"/>
                </a:solidFill>
                <a:latin typeface="Segoe UI Light" panose="020B0502040204020203" pitchFamily="34" charset="0"/>
                <a:cs typeface="Segoe UI Light" panose="020B0502040204020203" pitchFamily="34" charset="0"/>
              </a:rPr>
              <a:t>, I heard you liked options so here are some options for your options</a:t>
            </a:r>
          </a:p>
        </p:txBody>
      </p:sp>
      <p:pic>
        <p:nvPicPr>
          <p:cNvPr id="14" name="Picture 13"/>
          <p:cNvPicPr>
            <a:picLocks noChangeAspect="1"/>
          </p:cNvPicPr>
          <p:nvPr/>
        </p:nvPicPr>
        <p:blipFill>
          <a:blip r:embed="rId3"/>
          <a:stretch>
            <a:fillRect/>
          </a:stretch>
        </p:blipFill>
        <p:spPr>
          <a:xfrm>
            <a:off x="4812617" y="1503480"/>
            <a:ext cx="7062576" cy="4550546"/>
          </a:xfrm>
          <a:prstGeom prst="rect">
            <a:avLst/>
          </a:prstGeom>
        </p:spPr>
      </p:pic>
      <p:pic>
        <p:nvPicPr>
          <p:cNvPr id="16" name="Picture 15"/>
          <p:cNvPicPr>
            <a:picLocks noChangeAspect="1"/>
          </p:cNvPicPr>
          <p:nvPr/>
        </p:nvPicPr>
        <p:blipFill>
          <a:blip r:embed="rId4"/>
          <a:stretch>
            <a:fillRect/>
          </a:stretch>
        </p:blipFill>
        <p:spPr>
          <a:xfrm>
            <a:off x="4812616" y="1503480"/>
            <a:ext cx="7086652" cy="4550546"/>
          </a:xfrm>
          <a:prstGeom prst="rect">
            <a:avLst/>
          </a:prstGeom>
        </p:spPr>
      </p:pic>
      <p:pic>
        <p:nvPicPr>
          <p:cNvPr id="18" name="Picture 17"/>
          <p:cNvPicPr>
            <a:picLocks noChangeAspect="1"/>
          </p:cNvPicPr>
          <p:nvPr/>
        </p:nvPicPr>
        <p:blipFill rotWithShape="1">
          <a:blip r:embed="rId5"/>
          <a:srcRect l="-346" t="9" r="-346" b="9"/>
          <a:stretch/>
        </p:blipFill>
        <p:spPr>
          <a:xfrm>
            <a:off x="4790065" y="1525327"/>
            <a:ext cx="7112753" cy="4535085"/>
          </a:xfrm>
          <a:prstGeom prst="rect">
            <a:avLst/>
          </a:prstGeom>
        </p:spPr>
      </p:pic>
      <p:sp>
        <p:nvSpPr>
          <p:cNvPr id="10" name="Text Placeholder 5">
            <a:extLst>
              <a:ext uri="{FF2B5EF4-FFF2-40B4-BE49-F238E27FC236}">
                <a16:creationId xmlns:a16="http://schemas.microsoft.com/office/drawing/2014/main" id="{3072E870-56A1-4033-B098-F32815C5BE33}"/>
              </a:ext>
            </a:extLst>
          </p:cNvPr>
          <p:cNvSpPr txBox="1">
            <a:spLocks/>
          </p:cNvSpPr>
          <p:nvPr/>
        </p:nvSpPr>
        <p:spPr>
          <a:xfrm>
            <a:off x="269239" y="1423301"/>
            <a:ext cx="4697280" cy="735764"/>
          </a:xfrm>
          <a:prstGeom prst="rect">
            <a:avLst/>
          </a:prstGeom>
        </p:spPr>
        <p:txBody>
          <a:bodyPr vert="horz" wrap="square" lIns="89642" tIns="89642" rIns="89642" bIns="89642"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latin typeface="Segoe UI Light" panose="020B0502040204020203" pitchFamily="34" charset="0"/>
                <a:cs typeface="Segoe UI Light" panose="020B0502040204020203" pitchFamily="34" charset="0"/>
              </a:rPr>
              <a:t>Nice for novices</a:t>
            </a:r>
          </a:p>
        </p:txBody>
      </p:sp>
      <p:sp>
        <p:nvSpPr>
          <p:cNvPr id="11" name="Text Placeholder 5">
            <a:extLst>
              <a:ext uri="{FF2B5EF4-FFF2-40B4-BE49-F238E27FC236}">
                <a16:creationId xmlns:a16="http://schemas.microsoft.com/office/drawing/2014/main" id="{AFEFD413-244E-4BD8-886F-0BD6ECF61F11}"/>
              </a:ext>
            </a:extLst>
          </p:cNvPr>
          <p:cNvSpPr txBox="1">
            <a:spLocks/>
          </p:cNvSpPr>
          <p:nvPr/>
        </p:nvSpPr>
        <p:spPr>
          <a:xfrm>
            <a:off x="269239" y="2017898"/>
            <a:ext cx="4697280" cy="735764"/>
          </a:xfrm>
          <a:prstGeom prst="rect">
            <a:avLst/>
          </a:prstGeom>
        </p:spPr>
        <p:txBody>
          <a:bodyPr vert="horz" wrap="square" lIns="89642" tIns="89642" rIns="89642" bIns="89642"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latin typeface="Segoe UI Light" panose="020B0502040204020203" pitchFamily="34" charset="0"/>
                <a:cs typeface="Segoe UI Light" panose="020B0502040204020203" pitchFamily="34" charset="0"/>
              </a:rPr>
              <a:t>Everything is right there, out in the open…</a:t>
            </a:r>
          </a:p>
        </p:txBody>
      </p:sp>
      <p:sp>
        <p:nvSpPr>
          <p:cNvPr id="12" name="Text Placeholder 5">
            <a:extLst>
              <a:ext uri="{FF2B5EF4-FFF2-40B4-BE49-F238E27FC236}">
                <a16:creationId xmlns:a16="http://schemas.microsoft.com/office/drawing/2014/main" id="{F3F45F88-3990-4FDE-B7DE-CAF42AAC16A6}"/>
              </a:ext>
            </a:extLst>
          </p:cNvPr>
          <p:cNvSpPr txBox="1">
            <a:spLocks/>
          </p:cNvSpPr>
          <p:nvPr/>
        </p:nvSpPr>
        <p:spPr>
          <a:xfrm>
            <a:off x="293098" y="3710280"/>
            <a:ext cx="4697280" cy="735764"/>
          </a:xfrm>
          <a:prstGeom prst="rect">
            <a:avLst/>
          </a:prstGeom>
        </p:spPr>
        <p:txBody>
          <a:bodyPr vert="horz" wrap="square" lIns="89642" tIns="89642" rIns="89642" bIns="89642"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latin typeface="Segoe UI Light" panose="020B0502040204020203" pitchFamily="34" charset="0"/>
                <a:cs typeface="Segoe UI Light" panose="020B0502040204020203" pitchFamily="34" charset="0"/>
              </a:rPr>
              <a:t>… if you can find it</a:t>
            </a:r>
          </a:p>
        </p:txBody>
      </p:sp>
    </p:spTree>
    <p:extLst>
      <p:ext uri="{BB962C8B-B14F-4D97-AF65-F5344CB8AC3E}">
        <p14:creationId xmlns:p14="http://schemas.microsoft.com/office/powerpoint/2010/main" val="86194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grpId="1" nodeType="clickEffect">
                                  <p:stCondLst>
                                    <p:cond delay="0"/>
                                  </p:stCondLst>
                                  <p:childTnLst>
                                    <p:animEffect transition="out" filter="fade">
                                      <p:cBhvr>
                                        <p:cTn id="24" dur="1000"/>
                                        <p:tgtEl>
                                          <p:spTgt spid="6">
                                            <p:txEl>
                                              <p:pRg st="0" end="0"/>
                                            </p:txEl>
                                          </p:spTgt>
                                        </p:tgtEl>
                                      </p:cBhvr>
                                    </p:animEffect>
                                    <p:anim calcmode="lin" valueType="num">
                                      <p:cBhvr>
                                        <p:cTn id="25"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26" dur="1000"/>
                                        <p:tgtEl>
                                          <p:spTgt spid="6">
                                            <p:txEl>
                                              <p:pRg st="0" end="0"/>
                                            </p:txEl>
                                          </p:spTgt>
                                        </p:tgtEl>
                                        <p:attrNameLst>
                                          <p:attrName>ppt_y</p:attrName>
                                        </p:attrNameLst>
                                      </p:cBhvr>
                                      <p:tavLst>
                                        <p:tav tm="0">
                                          <p:val>
                                            <p:strVal val="ppt_y"/>
                                          </p:val>
                                        </p:tav>
                                        <p:tav tm="100000">
                                          <p:val>
                                            <p:strVal val="ppt_y+.1"/>
                                          </p:val>
                                        </p:tav>
                                      </p:tavLst>
                                    </p:anim>
                                    <p:set>
                                      <p:cBhvr>
                                        <p:cTn id="27" dur="1" fill="hold">
                                          <p:stCondLst>
                                            <p:cond delay="999"/>
                                          </p:stCondLst>
                                        </p:cTn>
                                        <p:tgtEl>
                                          <p:spTgt spid="6">
                                            <p:txEl>
                                              <p:pRg st="0" end="0"/>
                                            </p:txEl>
                                          </p:spTgt>
                                        </p:tgtEl>
                                        <p:attrNameLst>
                                          <p:attrName>style.visibility</p:attrName>
                                        </p:attrNameLst>
                                      </p:cBhvr>
                                      <p:to>
                                        <p:strVal val="hidden"/>
                                      </p:to>
                                    </p:set>
                                  </p:childTnLst>
                                </p:cTn>
                              </p:par>
                              <p:par>
                                <p:cTn id="28" presetID="42" presetClass="exit" presetSubtype="0" fill="hold" grpId="1" nodeType="withEffect">
                                  <p:stCondLst>
                                    <p:cond delay="0"/>
                                  </p:stCondLst>
                                  <p:childTnLst>
                                    <p:animEffect transition="out" filter="fade">
                                      <p:cBhvr>
                                        <p:cTn id="29" dur="1000"/>
                                        <p:tgtEl>
                                          <p:spTgt spid="7"/>
                                        </p:tgtEl>
                                      </p:cBhvr>
                                    </p:animEffect>
                                    <p:anim calcmode="lin" valueType="num">
                                      <p:cBhvr>
                                        <p:cTn id="30" dur="1000"/>
                                        <p:tgtEl>
                                          <p:spTgt spid="7"/>
                                        </p:tgtEl>
                                        <p:attrNameLst>
                                          <p:attrName>ppt_x</p:attrName>
                                        </p:attrNameLst>
                                      </p:cBhvr>
                                      <p:tavLst>
                                        <p:tav tm="0">
                                          <p:val>
                                            <p:strVal val="ppt_x"/>
                                          </p:val>
                                        </p:tav>
                                        <p:tav tm="100000">
                                          <p:val>
                                            <p:strVal val="ppt_x"/>
                                          </p:val>
                                        </p:tav>
                                      </p:tavLst>
                                    </p:anim>
                                    <p:anim calcmode="lin" valueType="num">
                                      <p:cBhvr>
                                        <p:cTn id="31" dur="1000"/>
                                        <p:tgtEl>
                                          <p:spTgt spid="7"/>
                                        </p:tgtEl>
                                        <p:attrNameLst>
                                          <p:attrName>ppt_y</p:attrName>
                                        </p:attrNameLst>
                                      </p:cBhvr>
                                      <p:tavLst>
                                        <p:tav tm="0">
                                          <p:val>
                                            <p:strVal val="ppt_y"/>
                                          </p:val>
                                        </p:tav>
                                        <p:tav tm="100000">
                                          <p:val>
                                            <p:strVal val="ppt_y+.1"/>
                                          </p:val>
                                        </p:tav>
                                      </p:tavLst>
                                    </p:anim>
                                    <p:set>
                                      <p:cBhvr>
                                        <p:cTn id="32" dur="1" fill="hold">
                                          <p:stCondLst>
                                            <p:cond delay="999"/>
                                          </p:stCondLst>
                                        </p:cTn>
                                        <p:tgtEl>
                                          <p:spTgt spid="7"/>
                                        </p:tgtEl>
                                        <p:attrNameLst>
                                          <p:attrName>style.visibility</p:attrName>
                                        </p:attrNameLst>
                                      </p:cBhvr>
                                      <p:to>
                                        <p:strVal val="hidden"/>
                                      </p:to>
                                    </p:set>
                                  </p:childTnLst>
                                </p:cTn>
                              </p:par>
                              <p:par>
                                <p:cTn id="33" presetID="42" presetClass="exit" presetSubtype="0" fill="hold" grpId="1" nodeType="withEffect">
                                  <p:stCondLst>
                                    <p:cond delay="0"/>
                                  </p:stCondLst>
                                  <p:childTnLst>
                                    <p:animEffect transition="out" filter="fade">
                                      <p:cBhvr>
                                        <p:cTn id="34" dur="1000"/>
                                        <p:tgtEl>
                                          <p:spTgt spid="9"/>
                                        </p:tgtEl>
                                      </p:cBhvr>
                                    </p:animEffect>
                                    <p:anim calcmode="lin" valueType="num">
                                      <p:cBhvr>
                                        <p:cTn id="35" dur="1000"/>
                                        <p:tgtEl>
                                          <p:spTgt spid="9"/>
                                        </p:tgtEl>
                                        <p:attrNameLst>
                                          <p:attrName>ppt_x</p:attrName>
                                        </p:attrNameLst>
                                      </p:cBhvr>
                                      <p:tavLst>
                                        <p:tav tm="0">
                                          <p:val>
                                            <p:strVal val="ppt_x"/>
                                          </p:val>
                                        </p:tav>
                                        <p:tav tm="100000">
                                          <p:val>
                                            <p:strVal val="ppt_x"/>
                                          </p:val>
                                        </p:tav>
                                      </p:tavLst>
                                    </p:anim>
                                    <p:anim calcmode="lin" valueType="num">
                                      <p:cBhvr>
                                        <p:cTn id="36" dur="1000"/>
                                        <p:tgtEl>
                                          <p:spTgt spid="9"/>
                                        </p:tgtEl>
                                        <p:attrNameLst>
                                          <p:attrName>ppt_y</p:attrName>
                                        </p:attrNameLst>
                                      </p:cBhvr>
                                      <p:tavLst>
                                        <p:tav tm="0">
                                          <p:val>
                                            <p:strVal val="ppt_y"/>
                                          </p:val>
                                        </p:tav>
                                        <p:tav tm="100000">
                                          <p:val>
                                            <p:strVal val="ppt_y+.1"/>
                                          </p:val>
                                        </p:tav>
                                      </p:tavLst>
                                    </p:anim>
                                    <p:set>
                                      <p:cBhvr>
                                        <p:cTn id="37" dur="1" fill="hold">
                                          <p:stCondLst>
                                            <p:cond delay="9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p:bldP spid="7" grpId="1"/>
      <p:bldP spid="9" grpId="0"/>
      <p:bldP spid="9" grpId="1"/>
      <p:bldP spid="10" grpId="0" build="p"/>
      <p:bldP spid="11"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36575" y="290513"/>
            <a:ext cx="11655425" cy="898525"/>
          </a:xfrm>
        </p:spPr>
        <p:txBody>
          <a:bodyPr/>
          <a:lstStyle/>
          <a:p>
            <a:r>
              <a:rPr lang="en-US" dirty="0"/>
              <a:t>Websites</a:t>
            </a:r>
          </a:p>
        </p:txBody>
      </p:sp>
      <p:sp>
        <p:nvSpPr>
          <p:cNvPr id="6" name="Text Placeholder 5"/>
          <p:cNvSpPr>
            <a:spLocks noGrp="1"/>
          </p:cNvSpPr>
          <p:nvPr>
            <p:ph type="body" sz="quarter" idx="4294967295"/>
          </p:nvPr>
        </p:nvSpPr>
        <p:spPr>
          <a:xfrm>
            <a:off x="121183" y="1158875"/>
            <a:ext cx="4724150" cy="1809750"/>
          </a:xfrm>
        </p:spPr>
        <p:txBody>
          <a:bodyPr/>
          <a:lstStyle/>
          <a:p>
            <a:pPr marL="0" indent="0">
              <a:buNone/>
            </a:pPr>
            <a:r>
              <a:rPr lang="en-US" sz="3921" dirty="0">
                <a:solidFill>
                  <a:schemeClr val="tx1"/>
                </a:solidFill>
                <a:latin typeface="+mj-lt"/>
              </a:rPr>
              <a:t>Good luck finding what you’re looking for.</a:t>
            </a:r>
          </a:p>
        </p:txBody>
      </p:sp>
      <p:sp>
        <p:nvSpPr>
          <p:cNvPr id="7" name="Text Placeholder 5"/>
          <p:cNvSpPr txBox="1">
            <a:spLocks/>
          </p:cNvSpPr>
          <p:nvPr/>
        </p:nvSpPr>
        <p:spPr>
          <a:xfrm>
            <a:off x="-16167" y="3016020"/>
            <a:ext cx="469728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rPr>
              <a:t>Keep looking, it’s there somewhere.</a:t>
            </a:r>
          </a:p>
        </p:txBody>
      </p:sp>
      <p:sp>
        <p:nvSpPr>
          <p:cNvPr id="8" name="Text Placeholder 5"/>
          <p:cNvSpPr txBox="1">
            <a:spLocks/>
          </p:cNvSpPr>
          <p:nvPr/>
        </p:nvSpPr>
        <p:spPr>
          <a:xfrm>
            <a:off x="15848" y="5102006"/>
            <a:ext cx="469728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rPr>
              <a:t>Start over again with the next website.</a:t>
            </a:r>
          </a:p>
        </p:txBody>
      </p:sp>
      <p:sp>
        <p:nvSpPr>
          <p:cNvPr id="9" name="Text Placeholder 5"/>
          <p:cNvSpPr txBox="1">
            <a:spLocks/>
          </p:cNvSpPr>
          <p:nvPr/>
        </p:nvSpPr>
        <p:spPr>
          <a:xfrm>
            <a:off x="-16167" y="4330567"/>
            <a:ext cx="4697281"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rPr>
              <a:t>Probably.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965" y="181747"/>
            <a:ext cx="7258269" cy="68570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2965" y="181747"/>
            <a:ext cx="7258269" cy="685702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2965" y="181747"/>
            <a:ext cx="7258269" cy="685702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2965" y="181746"/>
            <a:ext cx="7258269" cy="6857027"/>
          </a:xfrm>
          <a:prstGeom prst="rect">
            <a:avLst/>
          </a:prstGeom>
        </p:spPr>
      </p:pic>
    </p:spTree>
    <p:extLst>
      <p:ext uri="{BB962C8B-B14F-4D97-AF65-F5344CB8AC3E}">
        <p14:creationId xmlns:p14="http://schemas.microsoft.com/office/powerpoint/2010/main" val="100536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5CBBD2-0B65-4668-8409-B3DFFA1F820B}"/>
              </a:ext>
            </a:extLst>
          </p:cNvPr>
          <p:cNvSpPr>
            <a:spLocks noGrp="1"/>
          </p:cNvSpPr>
          <p:nvPr>
            <p:ph type="title"/>
          </p:nvPr>
        </p:nvSpPr>
        <p:spPr/>
        <p:txBody>
          <a:bodyPr/>
          <a:lstStyle/>
          <a:p>
            <a:pPr algn="ctr"/>
            <a:r>
              <a:rPr lang="en-US" dirty="0"/>
              <a:t>So why now?</a:t>
            </a:r>
          </a:p>
        </p:txBody>
      </p:sp>
    </p:spTree>
    <p:extLst>
      <p:ext uri="{BB962C8B-B14F-4D97-AF65-F5344CB8AC3E}">
        <p14:creationId xmlns:p14="http://schemas.microsoft.com/office/powerpoint/2010/main" val="1625971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 the pop up &lt;strong&gt;play&lt;/strong&gt; feature allows users to &lt;strong&gt;play&lt;/strong&gt; a video anywhere on the"/>
          <p:cNvPicPr>
            <a:picLocks noChangeAspect="1"/>
          </p:cNvPicPr>
          <p:nvPr/>
        </p:nvPicPr>
        <p:blipFill>
          <a:blip r:embed="rId2"/>
          <a:stretch>
            <a:fillRect/>
          </a:stretch>
        </p:blipFill>
        <p:spPr>
          <a:xfrm>
            <a:off x="0" y="-24185"/>
            <a:ext cx="12192000" cy="8122920"/>
          </a:xfrm>
          <a:prstGeom prst="rect">
            <a:avLst/>
          </a:prstGeom>
        </p:spPr>
      </p:pic>
    </p:spTree>
    <p:extLst>
      <p:ext uri="{BB962C8B-B14F-4D97-AF65-F5344CB8AC3E}">
        <p14:creationId xmlns:p14="http://schemas.microsoft.com/office/powerpoint/2010/main" val="3164866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779265" y="2132160"/>
            <a:ext cx="8541689" cy="398608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auto">
              <a:spcAft>
                <a:spcPts val="0"/>
              </a:spcAft>
              <a:defRPr/>
            </a:pPr>
            <a:r>
              <a:rPr lang="en-US" sz="6470" spc="-100" dirty="0">
                <a:gradFill>
                  <a:gsLst>
                    <a:gs pos="1250">
                      <a:prstClr val="white"/>
                    </a:gs>
                    <a:gs pos="100000">
                      <a:prstClr val="white"/>
                    </a:gs>
                  </a:gsLst>
                  <a:lin ang="5400000" scaled="0"/>
                </a:gradFill>
                <a:latin typeface="Segoe UI Light"/>
              </a:rPr>
              <a:t>LET’S MAKE</a:t>
            </a:r>
          </a:p>
          <a:p>
            <a:pPr defTabSz="914367" fontAlgn="auto">
              <a:spcAft>
                <a:spcPts val="0"/>
              </a:spcAft>
              <a:defRPr/>
            </a:pPr>
            <a:r>
              <a:rPr lang="en-US" sz="6470" b="1" spc="-100" dirty="0">
                <a:gradFill>
                  <a:gsLst>
                    <a:gs pos="1250">
                      <a:prstClr val="white"/>
                    </a:gs>
                    <a:gs pos="100000">
                      <a:prstClr val="white"/>
                    </a:gs>
                  </a:gsLst>
                  <a:lin ang="5400000" scaled="0"/>
                </a:gradFill>
                <a:latin typeface="+mn-lt"/>
              </a:rPr>
              <a:t>THE COMPUTER</a:t>
            </a:r>
            <a:r>
              <a:rPr lang="en-US" sz="6470" spc="-100" dirty="0">
                <a:gradFill>
                  <a:gsLst>
                    <a:gs pos="1250">
                      <a:prstClr val="white"/>
                    </a:gs>
                    <a:gs pos="100000">
                      <a:prstClr val="white"/>
                    </a:gs>
                  </a:gsLst>
                  <a:lin ang="5400000" scaled="0"/>
                </a:gradFill>
                <a:latin typeface="Segoe UI Light"/>
              </a:rPr>
              <a:t> </a:t>
            </a:r>
            <a:br>
              <a:rPr lang="en-US" sz="6470" spc="-100" dirty="0">
                <a:gradFill>
                  <a:gsLst>
                    <a:gs pos="1250">
                      <a:prstClr val="white"/>
                    </a:gs>
                    <a:gs pos="100000">
                      <a:prstClr val="white"/>
                    </a:gs>
                  </a:gsLst>
                  <a:lin ang="5400000" scaled="0"/>
                </a:gradFill>
                <a:latin typeface="Segoe UI Light"/>
              </a:rPr>
            </a:br>
            <a:r>
              <a:rPr lang="en-US" sz="6470" spc="-100" dirty="0">
                <a:gradFill>
                  <a:gsLst>
                    <a:gs pos="1250">
                      <a:prstClr val="white"/>
                    </a:gs>
                    <a:gs pos="100000">
                      <a:prstClr val="white"/>
                    </a:gs>
                  </a:gsLst>
                  <a:lin ang="5400000" scaled="0"/>
                </a:gradFill>
                <a:latin typeface="Segoe UI Light"/>
              </a:rPr>
              <a:t>FIGURE OUT YOU</a:t>
            </a:r>
          </a:p>
        </p:txBody>
      </p:sp>
      <p:sp>
        <p:nvSpPr>
          <p:cNvPr id="17" name="Title 16"/>
          <p:cNvSpPr>
            <a:spLocks noGrp="1"/>
          </p:cNvSpPr>
          <p:nvPr>
            <p:ph type="title" idx="4294967295"/>
          </p:nvPr>
        </p:nvSpPr>
        <p:spPr>
          <a:xfrm>
            <a:off x="2779264" y="1244890"/>
            <a:ext cx="7976003" cy="3985667"/>
          </a:xfrm>
        </p:spPr>
        <p:txBody>
          <a:bodyPr/>
          <a:lstStyle/>
          <a:p>
            <a:r>
              <a:rPr lang="en-US" sz="6470" dirty="0">
                <a:solidFill>
                  <a:schemeClr val="tx1"/>
                </a:solidFill>
              </a:rPr>
              <a:t>IT’S YOUR JOB TO FIGURE OUT </a:t>
            </a:r>
            <a:br>
              <a:rPr lang="en-US" sz="6470" dirty="0">
                <a:solidFill>
                  <a:schemeClr val="tx1"/>
                </a:solidFill>
              </a:rPr>
            </a:br>
            <a:r>
              <a:rPr lang="en-US" sz="6470" dirty="0">
                <a:solidFill>
                  <a:schemeClr val="tx1"/>
                </a:solidFill>
                <a:latin typeface="+mn-lt"/>
              </a:rPr>
              <a:t>THE COMPUTER</a:t>
            </a:r>
          </a:p>
        </p:txBody>
      </p:sp>
      <p:sp>
        <p:nvSpPr>
          <p:cNvPr id="3" name="Rectangle 2"/>
          <p:cNvSpPr/>
          <p:nvPr/>
        </p:nvSpPr>
        <p:spPr>
          <a:xfrm>
            <a:off x="2831177" y="2968451"/>
            <a:ext cx="7439654" cy="1086215"/>
          </a:xfrm>
          <a:prstGeom prst="rect">
            <a:avLst/>
          </a:prstGeom>
        </p:spPr>
        <p:txBody>
          <a:bodyPr wrap="square">
            <a:spAutoFit/>
          </a:bodyPr>
          <a:lstStyle/>
          <a:p>
            <a:r>
              <a:rPr lang="en-US" sz="6470" b="1" spc="-100" dirty="0">
                <a:ln w="3175">
                  <a:solidFill>
                    <a:schemeClr val="tx1"/>
                  </a:solidFill>
                </a:ln>
                <a:cs typeface="Segoe UI" pitchFamily="34" charset="0"/>
              </a:rPr>
              <a:t>THE COMPUTER</a:t>
            </a:r>
            <a:endParaRPr lang="en-US" dirty="0">
              <a:ln>
                <a:solidFill>
                  <a:schemeClr val="tx1"/>
                </a:solidFill>
              </a:ln>
            </a:endParaRPr>
          </a:p>
        </p:txBody>
      </p:sp>
    </p:spTree>
    <p:extLst>
      <p:ext uri="{BB962C8B-B14F-4D97-AF65-F5344CB8AC3E}">
        <p14:creationId xmlns:p14="http://schemas.microsoft.com/office/powerpoint/2010/main" val="1040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60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60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 Template - Operation M.A.X" id="{26C138CD-2B10-D846-A6BF-842154CA0E0E}" vid="{28FA5003-8EED-E44A-9BB0-36D3A0363C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fb22c541-ded0-47fa-8877-83a4c2d16227" Revision="1" Stencil="7276b9ef-3953-4dce-a89b-ed85f20b8b93" StencilVersion="1.0"/>
</Control>
</file>

<file path=customXml/itemProps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3.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4.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5.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631</TotalTime>
  <Words>1033</Words>
  <Application>Microsoft Office PowerPoint</Application>
  <PresentationFormat>Widescreen</PresentationFormat>
  <Paragraphs>177</Paragraphs>
  <Slides>30</Slides>
  <Notes>18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Calibri Light</vt:lpstr>
      <vt:lpstr>Consolas</vt:lpstr>
      <vt:lpstr>Lucida Console</vt:lpstr>
      <vt:lpstr>Segoe UI</vt:lpstr>
      <vt:lpstr>Segoe UI Light</vt:lpstr>
      <vt:lpstr>Segoe UI Semibold</vt:lpstr>
      <vt:lpstr>Segoe UI Semilight</vt:lpstr>
      <vt:lpstr>Office Theme</vt:lpstr>
      <vt:lpstr>Bot Design</vt:lpstr>
      <vt:lpstr>PowerPoint Presentation</vt:lpstr>
      <vt:lpstr>How did we get here?</vt:lpstr>
      <vt:lpstr>Command Line</vt:lpstr>
      <vt:lpstr>Menus</vt:lpstr>
      <vt:lpstr>Websites</vt:lpstr>
      <vt:lpstr>So why now?</vt:lpstr>
      <vt:lpstr>PowerPoint Presentation</vt:lpstr>
      <vt:lpstr>IT’S YOUR JOB TO FIGURE OUT  THE COMPUTER</vt:lpstr>
      <vt:lpstr>PowerPoint Presentation</vt:lpstr>
      <vt:lpstr>What is a bot?</vt:lpstr>
      <vt:lpstr>A bot is an app </vt:lpstr>
      <vt:lpstr>Similar design, different paradigm</vt:lpstr>
      <vt:lpstr>Project Murphy</vt:lpstr>
      <vt:lpstr>PowerPoint Presentation</vt:lpstr>
      <vt:lpstr>A bot is an app with a little more humanity</vt:lpstr>
      <vt:lpstr>But... Do you really need a bot?</vt:lpstr>
      <vt:lpstr>Bots don’t inherently solve all problems</vt:lpstr>
      <vt:lpstr>Anti-pattern: Canvas/input mismatch</vt:lpstr>
      <vt:lpstr>Anti-pattern: Canvas/input mismatch</vt:lpstr>
      <vt:lpstr>Anti-pattern: Canvas/input mismatch</vt:lpstr>
      <vt:lpstr>Using the right interface</vt:lpstr>
      <vt:lpstr>Common patterns</vt:lpstr>
      <vt:lpstr>Knowledge Base Bots</vt:lpstr>
      <vt:lpstr>Handoff to Human</vt:lpstr>
      <vt:lpstr>Backchannel</vt:lpstr>
      <vt:lpstr>The labs</vt:lpstr>
      <vt:lpstr>OPERATION: M.A.X.</vt:lpstr>
      <vt:lpstr>Introducing the labs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REMOTE RESUPPLY</dc:title>
  <dc:creator>Albert Lewis (US)</dc:creator>
  <cp:lastModifiedBy>Mickey MacDonald</cp:lastModifiedBy>
  <cp:revision>8</cp:revision>
  <dcterms:created xsi:type="dcterms:W3CDTF">2017-05-31T21:46:08Z</dcterms:created>
  <dcterms:modified xsi:type="dcterms:W3CDTF">2017-09-24T10:49:04Z</dcterms:modified>
</cp:coreProperties>
</file>